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sldIdLst>
    <p:sldId id="257" r:id="rId5"/>
    <p:sldId id="260" r:id="rId6"/>
    <p:sldId id="261" r:id="rId7"/>
    <p:sldId id="262" r:id="rId8"/>
    <p:sldId id="263" r:id="rId9"/>
    <p:sldId id="264" r:id="rId10"/>
    <p:sldId id="265" r:id="rId11"/>
    <p:sldId id="266" r:id="rId12"/>
    <p:sldId id="267" r:id="rId13"/>
    <p:sldId id="258" r:id="rId14"/>
    <p:sldId id="269" r:id="rId15"/>
    <p:sldId id="270" r:id="rId16"/>
    <p:sldId id="271" r:id="rId17"/>
    <p:sldId id="273" r:id="rId18"/>
    <p:sldId id="274" r:id="rId19"/>
    <p:sldId id="275" r:id="rId20"/>
    <p:sldId id="272"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5" r:id="rId68"/>
    <p:sldId id="322" r:id="rId69"/>
    <p:sldId id="323" r:id="rId70"/>
    <p:sldId id="324" r:id="rId7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1907"/>
    <a:srgbClr val="FDEADA"/>
    <a:srgbClr val="2B316B"/>
    <a:srgbClr val="1F3B73"/>
    <a:srgbClr val="191C37"/>
    <a:srgbClr val="1D424F"/>
    <a:srgbClr val="245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E8080-937B-4EA9-B931-F9D577D89A03}" v="12" dt="2020-09-14T01:58:43.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60" d="100"/>
          <a:sy n="60" d="100"/>
        </p:scale>
        <p:origin x="176"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9EF5-F5DA-4545-A30E-44CEAD9A7EA8}"/>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US"/>
          </a:p>
        </p:txBody>
      </p:sp>
      <p:sp>
        <p:nvSpPr>
          <p:cNvPr id="3" name="Subtitle 2">
            <a:extLst>
              <a:ext uri="{FF2B5EF4-FFF2-40B4-BE49-F238E27FC236}">
                <a16:creationId xmlns:a16="http://schemas.microsoft.com/office/drawing/2014/main" id="{78D4939A-7D75-8247-B08C-9E35D2C8757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23128C3-2EF5-E74A-BA88-032827611ECE}"/>
              </a:ext>
            </a:extLst>
          </p:cNvPr>
          <p:cNvSpPr>
            <a:spLocks noGrp="1"/>
          </p:cNvSpPr>
          <p:nvPr>
            <p:ph type="dt" sz="half" idx="10"/>
          </p:nvPr>
        </p:nvSpPr>
        <p:spPr/>
        <p:txBody>
          <a:bodyPr/>
          <a:lstStyle/>
          <a:p>
            <a:fld id="{74BFA112-2995-4174-839F-4BF311B46423}" type="datetimeFigureOut">
              <a:rPr lang="en-AU" smtClean="0"/>
              <a:t>30/9/20</a:t>
            </a:fld>
            <a:endParaRPr lang="en-AU"/>
          </a:p>
        </p:txBody>
      </p:sp>
      <p:sp>
        <p:nvSpPr>
          <p:cNvPr id="5" name="Footer Placeholder 4">
            <a:extLst>
              <a:ext uri="{FF2B5EF4-FFF2-40B4-BE49-F238E27FC236}">
                <a16:creationId xmlns:a16="http://schemas.microsoft.com/office/drawing/2014/main" id="{4AFDFC54-BC42-4540-BDEC-B00D9329578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F0330F1-F240-7A4B-AC9E-57E49C9323C5}"/>
              </a:ext>
            </a:extLst>
          </p:cNvPr>
          <p:cNvSpPr>
            <a:spLocks noGrp="1"/>
          </p:cNvSpPr>
          <p:nvPr>
            <p:ph type="sldNum" sz="quarter" idx="12"/>
          </p:nvPr>
        </p:nvSpPr>
        <p:spPr/>
        <p:txBody>
          <a:bodyPr/>
          <a:lstStyle/>
          <a:p>
            <a:fld id="{B3B9087C-64A6-41FA-A86A-C125F70642BA}" type="slidenum">
              <a:rPr lang="en-AU" smtClean="0"/>
              <a:t>‹#›</a:t>
            </a:fld>
            <a:endParaRPr lang="en-AU"/>
          </a:p>
        </p:txBody>
      </p:sp>
    </p:spTree>
    <p:extLst>
      <p:ext uri="{BB962C8B-B14F-4D97-AF65-F5344CB8AC3E}">
        <p14:creationId xmlns:p14="http://schemas.microsoft.com/office/powerpoint/2010/main" val="364654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BF52-AA68-1549-99AE-05761B9C14B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98FFAA9-A6A2-0C45-A5EB-26FC579CE2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8998A9-A596-294D-B7FC-4CC5B2E90304}"/>
              </a:ext>
            </a:extLst>
          </p:cNvPr>
          <p:cNvSpPr>
            <a:spLocks noGrp="1"/>
          </p:cNvSpPr>
          <p:nvPr>
            <p:ph type="dt" sz="half" idx="10"/>
          </p:nvPr>
        </p:nvSpPr>
        <p:spPr/>
        <p:txBody>
          <a:bodyPr/>
          <a:lstStyle/>
          <a:p>
            <a:fld id="{74BFA112-2995-4174-839F-4BF311B46423}" type="datetimeFigureOut">
              <a:rPr lang="en-AU" smtClean="0"/>
              <a:t>30/9/20</a:t>
            </a:fld>
            <a:endParaRPr lang="en-AU"/>
          </a:p>
        </p:txBody>
      </p:sp>
      <p:sp>
        <p:nvSpPr>
          <p:cNvPr id="5" name="Footer Placeholder 4">
            <a:extLst>
              <a:ext uri="{FF2B5EF4-FFF2-40B4-BE49-F238E27FC236}">
                <a16:creationId xmlns:a16="http://schemas.microsoft.com/office/drawing/2014/main" id="{A36A366E-BC51-1E4A-A080-4F40CD58957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21BB935-6372-5941-8606-F97B41F7F6D6}"/>
              </a:ext>
            </a:extLst>
          </p:cNvPr>
          <p:cNvSpPr>
            <a:spLocks noGrp="1"/>
          </p:cNvSpPr>
          <p:nvPr>
            <p:ph type="sldNum" sz="quarter" idx="12"/>
          </p:nvPr>
        </p:nvSpPr>
        <p:spPr/>
        <p:txBody>
          <a:bodyPr/>
          <a:lstStyle/>
          <a:p>
            <a:fld id="{B3B9087C-64A6-41FA-A86A-C125F70642BA}" type="slidenum">
              <a:rPr lang="en-AU" smtClean="0"/>
              <a:t>‹#›</a:t>
            </a:fld>
            <a:endParaRPr lang="en-AU"/>
          </a:p>
        </p:txBody>
      </p:sp>
    </p:spTree>
    <p:extLst>
      <p:ext uri="{BB962C8B-B14F-4D97-AF65-F5344CB8AC3E}">
        <p14:creationId xmlns:p14="http://schemas.microsoft.com/office/powerpoint/2010/main" val="208155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823B6A-EEA8-8149-9F89-A36A1D048A6C}"/>
              </a:ext>
            </a:extLst>
          </p:cNvPr>
          <p:cNvSpPr>
            <a:spLocks noGrp="1"/>
          </p:cNvSpPr>
          <p:nvPr>
            <p:ph type="title" orient="vert"/>
          </p:nvPr>
        </p:nvSpPr>
        <p:spPr>
          <a:xfrm>
            <a:off x="13087350" y="547688"/>
            <a:ext cx="3943350" cy="871775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E18FD1-D0D6-C642-B829-9E751DAA3881}"/>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26A9D3-4D81-0F4D-B615-054F12A4B466}"/>
              </a:ext>
            </a:extLst>
          </p:cNvPr>
          <p:cNvSpPr>
            <a:spLocks noGrp="1"/>
          </p:cNvSpPr>
          <p:nvPr>
            <p:ph type="dt" sz="half" idx="10"/>
          </p:nvPr>
        </p:nvSpPr>
        <p:spPr/>
        <p:txBody>
          <a:bodyPr/>
          <a:lstStyle/>
          <a:p>
            <a:fld id="{74BFA112-2995-4174-839F-4BF311B46423}" type="datetimeFigureOut">
              <a:rPr lang="en-AU" smtClean="0"/>
              <a:t>30/9/20</a:t>
            </a:fld>
            <a:endParaRPr lang="en-AU"/>
          </a:p>
        </p:txBody>
      </p:sp>
      <p:sp>
        <p:nvSpPr>
          <p:cNvPr id="5" name="Footer Placeholder 4">
            <a:extLst>
              <a:ext uri="{FF2B5EF4-FFF2-40B4-BE49-F238E27FC236}">
                <a16:creationId xmlns:a16="http://schemas.microsoft.com/office/drawing/2014/main" id="{055E204F-31B1-544A-A90E-DC842E412BC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7C6203F-5BED-4345-82F8-0E2966EF3417}"/>
              </a:ext>
            </a:extLst>
          </p:cNvPr>
          <p:cNvSpPr>
            <a:spLocks noGrp="1"/>
          </p:cNvSpPr>
          <p:nvPr>
            <p:ph type="sldNum" sz="quarter" idx="12"/>
          </p:nvPr>
        </p:nvSpPr>
        <p:spPr/>
        <p:txBody>
          <a:bodyPr/>
          <a:lstStyle/>
          <a:p>
            <a:fld id="{B3B9087C-64A6-41FA-A86A-C125F70642BA}" type="slidenum">
              <a:rPr lang="en-AU" smtClean="0"/>
              <a:t>‹#›</a:t>
            </a:fld>
            <a:endParaRPr lang="en-AU"/>
          </a:p>
        </p:txBody>
      </p:sp>
    </p:spTree>
    <p:extLst>
      <p:ext uri="{BB962C8B-B14F-4D97-AF65-F5344CB8AC3E}">
        <p14:creationId xmlns:p14="http://schemas.microsoft.com/office/powerpoint/2010/main" val="227004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0FAF-A625-C54A-84B1-B626CBD94EB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DFAFC91-AC24-8247-A9FC-AE879996705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BDBE31-0F2A-F843-9405-1CDA99C70645}"/>
              </a:ext>
            </a:extLst>
          </p:cNvPr>
          <p:cNvSpPr>
            <a:spLocks noGrp="1"/>
          </p:cNvSpPr>
          <p:nvPr>
            <p:ph type="dt" sz="half" idx="10"/>
          </p:nvPr>
        </p:nvSpPr>
        <p:spPr/>
        <p:txBody>
          <a:bodyPr/>
          <a:lstStyle/>
          <a:p>
            <a:fld id="{74BFA112-2995-4174-839F-4BF311B46423}" type="datetimeFigureOut">
              <a:rPr lang="en-AU" smtClean="0"/>
              <a:t>30/9/20</a:t>
            </a:fld>
            <a:endParaRPr lang="en-AU"/>
          </a:p>
        </p:txBody>
      </p:sp>
      <p:sp>
        <p:nvSpPr>
          <p:cNvPr id="5" name="Footer Placeholder 4">
            <a:extLst>
              <a:ext uri="{FF2B5EF4-FFF2-40B4-BE49-F238E27FC236}">
                <a16:creationId xmlns:a16="http://schemas.microsoft.com/office/drawing/2014/main" id="{30814A64-4BEE-B049-A64E-CA8EBA0676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D9C40B5-7B11-D64C-8866-8EB8193F9A4C}"/>
              </a:ext>
            </a:extLst>
          </p:cNvPr>
          <p:cNvSpPr>
            <a:spLocks noGrp="1"/>
          </p:cNvSpPr>
          <p:nvPr>
            <p:ph type="sldNum" sz="quarter" idx="12"/>
          </p:nvPr>
        </p:nvSpPr>
        <p:spPr/>
        <p:txBody>
          <a:bodyPr/>
          <a:lstStyle/>
          <a:p>
            <a:fld id="{B3B9087C-64A6-41FA-A86A-C125F70642BA}" type="slidenum">
              <a:rPr lang="en-AU" smtClean="0"/>
              <a:t>‹#›</a:t>
            </a:fld>
            <a:endParaRPr lang="en-AU"/>
          </a:p>
        </p:txBody>
      </p:sp>
    </p:spTree>
    <p:extLst>
      <p:ext uri="{BB962C8B-B14F-4D97-AF65-F5344CB8AC3E}">
        <p14:creationId xmlns:p14="http://schemas.microsoft.com/office/powerpoint/2010/main" val="84149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7EB862-3768-5445-9AC1-98F822B182BE}"/>
              </a:ext>
            </a:extLst>
          </p:cNvPr>
          <p:cNvSpPr>
            <a:spLocks noGrp="1"/>
          </p:cNvSpPr>
          <p:nvPr>
            <p:ph type="dt" sz="half" idx="10"/>
          </p:nvPr>
        </p:nvSpPr>
        <p:spPr/>
        <p:txBody>
          <a:bodyPr/>
          <a:lstStyle/>
          <a:p>
            <a:fld id="{74BFA112-2995-4174-839F-4BF311B46423}" type="datetimeFigureOut">
              <a:rPr lang="en-AU" smtClean="0"/>
              <a:t>30/9/20</a:t>
            </a:fld>
            <a:endParaRPr lang="en-AU"/>
          </a:p>
        </p:txBody>
      </p:sp>
      <p:sp>
        <p:nvSpPr>
          <p:cNvPr id="5" name="Footer Placeholder 4">
            <a:extLst>
              <a:ext uri="{FF2B5EF4-FFF2-40B4-BE49-F238E27FC236}">
                <a16:creationId xmlns:a16="http://schemas.microsoft.com/office/drawing/2014/main" id="{2C43EBFB-7D04-424D-A6D5-530DB359EC6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6BB6A18-BB43-A645-98BF-31D5BB6512E3}"/>
              </a:ext>
            </a:extLst>
          </p:cNvPr>
          <p:cNvSpPr>
            <a:spLocks noGrp="1"/>
          </p:cNvSpPr>
          <p:nvPr>
            <p:ph type="sldNum" sz="quarter" idx="12"/>
          </p:nvPr>
        </p:nvSpPr>
        <p:spPr/>
        <p:txBody>
          <a:bodyPr/>
          <a:lstStyle/>
          <a:p>
            <a:fld id="{B3B9087C-64A6-41FA-A86A-C125F70642BA}" type="slidenum">
              <a:rPr lang="en-AU" smtClean="0"/>
              <a:t>‹#›</a:t>
            </a:fld>
            <a:endParaRPr lang="en-AU"/>
          </a:p>
        </p:txBody>
      </p:sp>
      <p:sp>
        <p:nvSpPr>
          <p:cNvPr id="9" name="Title 1">
            <a:extLst>
              <a:ext uri="{FF2B5EF4-FFF2-40B4-BE49-F238E27FC236}">
                <a16:creationId xmlns:a16="http://schemas.microsoft.com/office/drawing/2014/main" id="{0B62F662-252F-1845-86CD-72CB28B7403A}"/>
              </a:ext>
            </a:extLst>
          </p:cNvPr>
          <p:cNvSpPr>
            <a:spLocks noGrp="1"/>
          </p:cNvSpPr>
          <p:nvPr>
            <p:ph type="ctrTitle"/>
          </p:nvPr>
        </p:nvSpPr>
        <p:spPr>
          <a:xfrm>
            <a:off x="1665514" y="7091265"/>
            <a:ext cx="14956971" cy="1484344"/>
          </a:xfrm>
        </p:spPr>
        <p:txBody>
          <a:bodyPr anchor="b"/>
          <a:lstStyle>
            <a:lvl1pPr algn="ctr">
              <a:defRPr sz="90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54451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9812-4898-8D43-8047-73BD4921C0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8B155F-8638-8945-B3FE-AA7B01A5CDD3}"/>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7EBB838-E32B-E34B-8F13-7F84E0D93223}"/>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8F0F77-FD5B-6142-ABEC-307D53523E7B}"/>
              </a:ext>
            </a:extLst>
          </p:cNvPr>
          <p:cNvSpPr>
            <a:spLocks noGrp="1"/>
          </p:cNvSpPr>
          <p:nvPr>
            <p:ph type="dt" sz="half" idx="10"/>
          </p:nvPr>
        </p:nvSpPr>
        <p:spPr/>
        <p:txBody>
          <a:bodyPr/>
          <a:lstStyle/>
          <a:p>
            <a:fld id="{74BFA112-2995-4174-839F-4BF311B46423}" type="datetimeFigureOut">
              <a:rPr lang="en-AU" smtClean="0"/>
              <a:t>30/9/20</a:t>
            </a:fld>
            <a:endParaRPr lang="en-AU"/>
          </a:p>
        </p:txBody>
      </p:sp>
      <p:sp>
        <p:nvSpPr>
          <p:cNvPr id="6" name="Footer Placeholder 5">
            <a:extLst>
              <a:ext uri="{FF2B5EF4-FFF2-40B4-BE49-F238E27FC236}">
                <a16:creationId xmlns:a16="http://schemas.microsoft.com/office/drawing/2014/main" id="{B88B8BFF-F8D5-8E46-8BC2-E40A6072F2D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A779711-35F5-E44A-9F66-F69EF1246F44}"/>
              </a:ext>
            </a:extLst>
          </p:cNvPr>
          <p:cNvSpPr>
            <a:spLocks noGrp="1"/>
          </p:cNvSpPr>
          <p:nvPr>
            <p:ph type="sldNum" sz="quarter" idx="12"/>
          </p:nvPr>
        </p:nvSpPr>
        <p:spPr/>
        <p:txBody>
          <a:bodyPr/>
          <a:lstStyle/>
          <a:p>
            <a:fld id="{B3B9087C-64A6-41FA-A86A-C125F70642BA}" type="slidenum">
              <a:rPr lang="en-AU" smtClean="0"/>
              <a:t>‹#›</a:t>
            </a:fld>
            <a:endParaRPr lang="en-AU"/>
          </a:p>
        </p:txBody>
      </p:sp>
    </p:spTree>
    <p:extLst>
      <p:ext uri="{BB962C8B-B14F-4D97-AF65-F5344CB8AC3E}">
        <p14:creationId xmlns:p14="http://schemas.microsoft.com/office/powerpoint/2010/main" val="418797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6B64-4069-3145-9C9F-9E265317F82E}"/>
              </a:ext>
            </a:extLst>
          </p:cNvPr>
          <p:cNvSpPr>
            <a:spLocks noGrp="1"/>
          </p:cNvSpPr>
          <p:nvPr>
            <p:ph type="title"/>
          </p:nvPr>
        </p:nvSpPr>
        <p:spPr>
          <a:xfrm>
            <a:off x="1259682" y="547688"/>
            <a:ext cx="15773400" cy="198834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3070A8-ED9A-0D46-A87B-C75DA53FDBA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1447A2E6-F258-7748-A502-948323B9442D}"/>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490A7F0-6B22-8B42-B79D-4C4E048FDC4D}"/>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1E0737B4-BC3C-0843-9729-9C3BD1282B18}"/>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504905-CAE2-1A4E-B08E-D356DC5BE302}"/>
              </a:ext>
            </a:extLst>
          </p:cNvPr>
          <p:cNvSpPr>
            <a:spLocks noGrp="1"/>
          </p:cNvSpPr>
          <p:nvPr>
            <p:ph type="dt" sz="half" idx="10"/>
          </p:nvPr>
        </p:nvSpPr>
        <p:spPr/>
        <p:txBody>
          <a:bodyPr/>
          <a:lstStyle/>
          <a:p>
            <a:fld id="{74BFA112-2995-4174-839F-4BF311B46423}" type="datetimeFigureOut">
              <a:rPr lang="en-AU" smtClean="0"/>
              <a:t>30/9/20</a:t>
            </a:fld>
            <a:endParaRPr lang="en-AU"/>
          </a:p>
        </p:txBody>
      </p:sp>
      <p:sp>
        <p:nvSpPr>
          <p:cNvPr id="8" name="Footer Placeholder 7">
            <a:extLst>
              <a:ext uri="{FF2B5EF4-FFF2-40B4-BE49-F238E27FC236}">
                <a16:creationId xmlns:a16="http://schemas.microsoft.com/office/drawing/2014/main" id="{9425DE65-9CF5-BC49-88A6-86A52BF4AB1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29B8AAA-D53A-1940-9601-A4C135DC5014}"/>
              </a:ext>
            </a:extLst>
          </p:cNvPr>
          <p:cNvSpPr>
            <a:spLocks noGrp="1"/>
          </p:cNvSpPr>
          <p:nvPr>
            <p:ph type="sldNum" sz="quarter" idx="12"/>
          </p:nvPr>
        </p:nvSpPr>
        <p:spPr/>
        <p:txBody>
          <a:bodyPr/>
          <a:lstStyle/>
          <a:p>
            <a:fld id="{B3B9087C-64A6-41FA-A86A-C125F70642BA}" type="slidenum">
              <a:rPr lang="en-AU" smtClean="0"/>
              <a:t>‹#›</a:t>
            </a:fld>
            <a:endParaRPr lang="en-AU"/>
          </a:p>
        </p:txBody>
      </p:sp>
    </p:spTree>
    <p:extLst>
      <p:ext uri="{BB962C8B-B14F-4D97-AF65-F5344CB8AC3E}">
        <p14:creationId xmlns:p14="http://schemas.microsoft.com/office/powerpoint/2010/main" val="138053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ED71-D02A-8343-93BA-B651DE4D2E0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A97BBC-4385-0B41-9C13-752C447468D9}"/>
              </a:ext>
            </a:extLst>
          </p:cNvPr>
          <p:cNvSpPr>
            <a:spLocks noGrp="1"/>
          </p:cNvSpPr>
          <p:nvPr>
            <p:ph type="dt" sz="half" idx="10"/>
          </p:nvPr>
        </p:nvSpPr>
        <p:spPr/>
        <p:txBody>
          <a:bodyPr/>
          <a:lstStyle/>
          <a:p>
            <a:fld id="{74BFA112-2995-4174-839F-4BF311B46423}" type="datetimeFigureOut">
              <a:rPr lang="en-AU" smtClean="0"/>
              <a:t>30/9/20</a:t>
            </a:fld>
            <a:endParaRPr lang="en-AU"/>
          </a:p>
        </p:txBody>
      </p:sp>
      <p:sp>
        <p:nvSpPr>
          <p:cNvPr id="4" name="Footer Placeholder 3">
            <a:extLst>
              <a:ext uri="{FF2B5EF4-FFF2-40B4-BE49-F238E27FC236}">
                <a16:creationId xmlns:a16="http://schemas.microsoft.com/office/drawing/2014/main" id="{37325DB5-3765-E84B-B629-B9B971973BB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3B09066-7047-624C-B54C-D6B8D5B24846}"/>
              </a:ext>
            </a:extLst>
          </p:cNvPr>
          <p:cNvSpPr>
            <a:spLocks noGrp="1"/>
          </p:cNvSpPr>
          <p:nvPr>
            <p:ph type="sldNum" sz="quarter" idx="12"/>
          </p:nvPr>
        </p:nvSpPr>
        <p:spPr/>
        <p:txBody>
          <a:bodyPr/>
          <a:lstStyle/>
          <a:p>
            <a:fld id="{B3B9087C-64A6-41FA-A86A-C125F70642BA}" type="slidenum">
              <a:rPr lang="en-AU" smtClean="0"/>
              <a:t>‹#›</a:t>
            </a:fld>
            <a:endParaRPr lang="en-AU"/>
          </a:p>
        </p:txBody>
      </p:sp>
    </p:spTree>
    <p:extLst>
      <p:ext uri="{BB962C8B-B14F-4D97-AF65-F5344CB8AC3E}">
        <p14:creationId xmlns:p14="http://schemas.microsoft.com/office/powerpoint/2010/main" val="416564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BEE26-4AE2-7A4B-B8C8-257A9440EE82}"/>
              </a:ext>
            </a:extLst>
          </p:cNvPr>
          <p:cNvSpPr>
            <a:spLocks noGrp="1"/>
          </p:cNvSpPr>
          <p:nvPr>
            <p:ph type="dt" sz="half" idx="10"/>
          </p:nvPr>
        </p:nvSpPr>
        <p:spPr/>
        <p:txBody>
          <a:bodyPr/>
          <a:lstStyle/>
          <a:p>
            <a:fld id="{74BFA112-2995-4174-839F-4BF311B46423}" type="datetimeFigureOut">
              <a:rPr lang="en-AU" smtClean="0"/>
              <a:t>30/9/20</a:t>
            </a:fld>
            <a:endParaRPr lang="en-AU"/>
          </a:p>
        </p:txBody>
      </p:sp>
      <p:sp>
        <p:nvSpPr>
          <p:cNvPr id="3" name="Footer Placeholder 2">
            <a:extLst>
              <a:ext uri="{FF2B5EF4-FFF2-40B4-BE49-F238E27FC236}">
                <a16:creationId xmlns:a16="http://schemas.microsoft.com/office/drawing/2014/main" id="{F36B37E4-C109-8F40-B1C3-DEFA3AB5ABF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5B5CCB1-470A-234A-8602-851219D54CE1}"/>
              </a:ext>
            </a:extLst>
          </p:cNvPr>
          <p:cNvSpPr>
            <a:spLocks noGrp="1"/>
          </p:cNvSpPr>
          <p:nvPr>
            <p:ph type="sldNum" sz="quarter" idx="12"/>
          </p:nvPr>
        </p:nvSpPr>
        <p:spPr/>
        <p:txBody>
          <a:bodyPr/>
          <a:lstStyle/>
          <a:p>
            <a:fld id="{B3B9087C-64A6-41FA-A86A-C125F70642BA}" type="slidenum">
              <a:rPr lang="en-AU" smtClean="0"/>
              <a:t>‹#›</a:t>
            </a:fld>
            <a:endParaRPr lang="en-AU"/>
          </a:p>
        </p:txBody>
      </p:sp>
    </p:spTree>
    <p:extLst>
      <p:ext uri="{BB962C8B-B14F-4D97-AF65-F5344CB8AC3E}">
        <p14:creationId xmlns:p14="http://schemas.microsoft.com/office/powerpoint/2010/main" val="395008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4586-7877-454C-8D86-A3F48C948127}"/>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55E7838-E8C3-2041-B57D-4CDF34563DA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287CB41-9EF4-8B4F-850A-F9B0BE9CF76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C65CD95F-6C60-864A-8F16-1C0F450B3264}"/>
              </a:ext>
            </a:extLst>
          </p:cNvPr>
          <p:cNvSpPr>
            <a:spLocks noGrp="1"/>
          </p:cNvSpPr>
          <p:nvPr>
            <p:ph type="dt" sz="half" idx="10"/>
          </p:nvPr>
        </p:nvSpPr>
        <p:spPr/>
        <p:txBody>
          <a:bodyPr/>
          <a:lstStyle/>
          <a:p>
            <a:fld id="{74BFA112-2995-4174-839F-4BF311B46423}" type="datetimeFigureOut">
              <a:rPr lang="en-AU" smtClean="0"/>
              <a:t>30/9/20</a:t>
            </a:fld>
            <a:endParaRPr lang="en-AU"/>
          </a:p>
        </p:txBody>
      </p:sp>
      <p:sp>
        <p:nvSpPr>
          <p:cNvPr id="6" name="Footer Placeholder 5">
            <a:extLst>
              <a:ext uri="{FF2B5EF4-FFF2-40B4-BE49-F238E27FC236}">
                <a16:creationId xmlns:a16="http://schemas.microsoft.com/office/drawing/2014/main" id="{8DF05F5B-D7CA-8A4A-8EC2-AF3C108C1EC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6B128E7-D9CE-AE45-AEE7-3AA373158658}"/>
              </a:ext>
            </a:extLst>
          </p:cNvPr>
          <p:cNvSpPr>
            <a:spLocks noGrp="1"/>
          </p:cNvSpPr>
          <p:nvPr>
            <p:ph type="sldNum" sz="quarter" idx="12"/>
          </p:nvPr>
        </p:nvSpPr>
        <p:spPr/>
        <p:txBody>
          <a:bodyPr/>
          <a:lstStyle/>
          <a:p>
            <a:fld id="{B3B9087C-64A6-41FA-A86A-C125F70642BA}" type="slidenum">
              <a:rPr lang="en-AU" smtClean="0"/>
              <a:t>‹#›</a:t>
            </a:fld>
            <a:endParaRPr lang="en-AU"/>
          </a:p>
        </p:txBody>
      </p:sp>
    </p:spTree>
    <p:extLst>
      <p:ext uri="{BB962C8B-B14F-4D97-AF65-F5344CB8AC3E}">
        <p14:creationId xmlns:p14="http://schemas.microsoft.com/office/powerpoint/2010/main" val="380487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66B9-4020-494C-A9EB-A993AF3F1873}"/>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DB43C6-69CE-2D48-907D-4F307480E66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101B5EA-D3E4-FE49-8061-B7DE6CC94ED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7097B3E8-1B65-9142-8897-C8A119AC36B7}"/>
              </a:ext>
            </a:extLst>
          </p:cNvPr>
          <p:cNvSpPr>
            <a:spLocks noGrp="1"/>
          </p:cNvSpPr>
          <p:nvPr>
            <p:ph type="dt" sz="half" idx="10"/>
          </p:nvPr>
        </p:nvSpPr>
        <p:spPr/>
        <p:txBody>
          <a:bodyPr/>
          <a:lstStyle/>
          <a:p>
            <a:fld id="{74BFA112-2995-4174-839F-4BF311B46423}" type="datetimeFigureOut">
              <a:rPr lang="en-AU" smtClean="0"/>
              <a:t>30/9/20</a:t>
            </a:fld>
            <a:endParaRPr lang="en-AU"/>
          </a:p>
        </p:txBody>
      </p:sp>
      <p:sp>
        <p:nvSpPr>
          <p:cNvPr id="6" name="Footer Placeholder 5">
            <a:extLst>
              <a:ext uri="{FF2B5EF4-FFF2-40B4-BE49-F238E27FC236}">
                <a16:creationId xmlns:a16="http://schemas.microsoft.com/office/drawing/2014/main" id="{A8372298-3C49-7148-B2F4-AADF0EACC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D2A80-187A-2448-9E28-6F46EC0ABA95}"/>
              </a:ext>
            </a:extLst>
          </p:cNvPr>
          <p:cNvSpPr>
            <a:spLocks noGrp="1"/>
          </p:cNvSpPr>
          <p:nvPr>
            <p:ph type="sldNum" sz="quarter" idx="12"/>
          </p:nvPr>
        </p:nvSpPr>
        <p:spPr/>
        <p:txBody>
          <a:bodyPr/>
          <a:lstStyle/>
          <a:p>
            <a:fld id="{B3B9087C-64A6-41FA-A86A-C125F70642BA}" type="slidenum">
              <a:rPr lang="en-AU" smtClean="0"/>
              <a:t>‹#›</a:t>
            </a:fld>
            <a:endParaRPr lang="en-AU"/>
          </a:p>
        </p:txBody>
      </p:sp>
    </p:spTree>
    <p:extLst>
      <p:ext uri="{BB962C8B-B14F-4D97-AF65-F5344CB8AC3E}">
        <p14:creationId xmlns:p14="http://schemas.microsoft.com/office/powerpoint/2010/main" val="248015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A5E28-ABB4-FF4D-B11C-BD86D1163DD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B8E9AB2-D84A-CA40-A945-2A91F07DFF5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13D3A8-92E1-D841-9E44-C68984676E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4BFA112-2995-4174-839F-4BF311B46423}" type="datetimeFigureOut">
              <a:rPr lang="en-AU" smtClean="0"/>
              <a:t>30/9/20</a:t>
            </a:fld>
            <a:endParaRPr lang="en-AU"/>
          </a:p>
        </p:txBody>
      </p:sp>
      <p:sp>
        <p:nvSpPr>
          <p:cNvPr id="5" name="Footer Placeholder 4">
            <a:extLst>
              <a:ext uri="{FF2B5EF4-FFF2-40B4-BE49-F238E27FC236}">
                <a16:creationId xmlns:a16="http://schemas.microsoft.com/office/drawing/2014/main" id="{63FDD8A6-5D44-B542-ABFE-1566CD989B0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E2A5D80-95EF-3F4B-BCA6-A7A902615FCD}"/>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3B9087C-64A6-41FA-A86A-C125F70642BA}" type="slidenum">
              <a:rPr lang="en-AU" smtClean="0"/>
              <a:t>‹#›</a:t>
            </a:fld>
            <a:endParaRPr lang="en-AU"/>
          </a:p>
        </p:txBody>
      </p:sp>
    </p:spTree>
    <p:extLst>
      <p:ext uri="{BB962C8B-B14F-4D97-AF65-F5344CB8AC3E}">
        <p14:creationId xmlns:p14="http://schemas.microsoft.com/office/powerpoint/2010/main" val="270364336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1371600" rtl="0" eaLnBrk="1" latinLnBrk="0" hangingPunct="1">
        <a:lnSpc>
          <a:spcPct val="90000"/>
        </a:lnSpc>
        <a:spcBef>
          <a:spcPct val="0"/>
        </a:spcBef>
        <a:buNone/>
        <a:defRPr sz="7200" b="1" kern="1200">
          <a:solidFill>
            <a:srgbClr val="381907"/>
          </a:solidFill>
          <a:latin typeface="+mn-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horeline during golden hour">
            <a:extLst>
              <a:ext uri="{FF2B5EF4-FFF2-40B4-BE49-F238E27FC236}">
                <a16:creationId xmlns:a16="http://schemas.microsoft.com/office/drawing/2014/main" id="{C84EB955-E62C-0049-A6F7-845335252587}"/>
              </a:ext>
            </a:extLst>
          </p:cNvPr>
          <p:cNvPicPr>
            <a:picLocks noChangeAspect="1" noChangeArrowheads="1"/>
          </p:cNvPicPr>
          <p:nvPr/>
        </p:nvPicPr>
        <p:blipFill>
          <a:blip r:embed="rId2">
            <a:alphaModFix amt="32000"/>
            <a:extLst>
              <a:ext uri="{28A0092B-C50C-407E-A947-70E740481C1C}">
                <a14:useLocalDpi xmlns:a14="http://schemas.microsoft.com/office/drawing/2010/main" val="0"/>
              </a:ext>
            </a:extLst>
          </a:blip>
          <a:srcRect/>
          <a:stretch>
            <a:fillRect/>
          </a:stretch>
        </p:blipFill>
        <p:spPr bwMode="auto">
          <a:xfrm>
            <a:off x="0" y="-25837"/>
            <a:ext cx="18287999" cy="103128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951BE41-C151-E848-AC64-F82EE033F34B}"/>
              </a:ext>
            </a:extLst>
          </p:cNvPr>
          <p:cNvSpPr>
            <a:spLocks noGrp="1"/>
          </p:cNvSpPr>
          <p:nvPr>
            <p:ph type="ctrTitle"/>
          </p:nvPr>
        </p:nvSpPr>
        <p:spPr>
          <a:xfrm>
            <a:off x="1665512" y="6820332"/>
            <a:ext cx="14956971" cy="1484344"/>
          </a:xfrm>
        </p:spPr>
        <p:txBody>
          <a:bodyPr anchor="t">
            <a:normAutofit fontScale="90000"/>
          </a:bodyPr>
          <a:lstStyle/>
          <a:p>
            <a:r>
              <a:rPr lang="en-AU" sz="9800" dirty="0">
                <a:latin typeface="Aver" panose="02040503060805020303" pitchFamily="18" charset="0"/>
              </a:rPr>
              <a:t>THANKSGIVING: </a:t>
            </a:r>
            <a:br>
              <a:rPr lang="en-AU" sz="9800" dirty="0">
                <a:latin typeface="Aver" panose="02040503060805020303" pitchFamily="18" charset="0"/>
              </a:rPr>
            </a:br>
            <a:r>
              <a:rPr lang="en-AU" sz="9800" dirty="0">
                <a:latin typeface="Aver" panose="02040503060805020303" pitchFamily="18" charset="0"/>
              </a:rPr>
              <a:t>The Heart of Stewardship </a:t>
            </a:r>
            <a:br>
              <a:rPr lang="en-AU" sz="6300" dirty="0"/>
            </a:br>
            <a:endParaRPr lang="en-US" sz="6300" dirty="0"/>
          </a:p>
        </p:txBody>
      </p:sp>
    </p:spTree>
    <p:extLst>
      <p:ext uri="{BB962C8B-B14F-4D97-AF65-F5344CB8AC3E}">
        <p14:creationId xmlns:p14="http://schemas.microsoft.com/office/powerpoint/2010/main" val="182567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Medical Ministry, p. 8. </a:t>
            </a:r>
            <a:endParaRPr lang="en-US" b="0" i="1" dirty="0">
              <a:latin typeface="Aver" panose="02040503060805020303" pitchFamily="18" charset="0"/>
            </a:endParaRP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043239"/>
            <a:ext cx="15773400" cy="5643562"/>
          </a:xfrm>
        </p:spPr>
        <p:txBody>
          <a:bodyPr>
            <a:normAutofit/>
          </a:bodyPr>
          <a:lstStyle/>
          <a:p>
            <a:pPr marL="0" indent="0" algn="ctr">
              <a:buNone/>
            </a:pPr>
            <a:r>
              <a:rPr lang="en-AU" sz="5400" dirty="0">
                <a:latin typeface="Aver" panose="02040503060805020303" pitchFamily="18" charset="0"/>
              </a:rPr>
              <a:t>“The Lord has given His life to the trees and vines of His creation. His word can in‐ crease or decrease the fruit of the land. If men would open their understanding to discern the relation between nature and nature’s God, faithful acknowledgments of the Creator’s power would be heard. With‐ out the life of God, nature would die […]”</a:t>
            </a:r>
          </a:p>
        </p:txBody>
      </p:sp>
    </p:spTree>
    <p:extLst>
      <p:ext uri="{BB962C8B-B14F-4D97-AF65-F5344CB8AC3E}">
        <p14:creationId xmlns:p14="http://schemas.microsoft.com/office/powerpoint/2010/main" val="169205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Medical Ministry, p. 8. </a:t>
            </a:r>
            <a:endParaRPr lang="en-US" b="0" i="1" dirty="0">
              <a:latin typeface="Aver" panose="02040503060805020303" pitchFamily="18" charset="0"/>
            </a:endParaRP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167008"/>
            <a:ext cx="15773400" cy="3952984"/>
          </a:xfrm>
        </p:spPr>
        <p:txBody>
          <a:bodyPr>
            <a:normAutofit/>
          </a:bodyPr>
          <a:lstStyle/>
          <a:p>
            <a:pPr marL="0" indent="0" algn="ctr">
              <a:buNone/>
            </a:pPr>
            <a:r>
              <a:rPr lang="en-AU" sz="5400" dirty="0">
                <a:latin typeface="Aver" panose="02040503060805020303" pitchFamily="18" charset="0"/>
              </a:rPr>
              <a:t>“[…] His creative works are dependent on Him. He bestows life-giving properties on all that nature produces. We are to regard the trees laden with fruit as the gift of God, just as much as though He placed the fruit in our hands.” </a:t>
            </a:r>
          </a:p>
        </p:txBody>
      </p:sp>
    </p:spTree>
    <p:extLst>
      <p:ext uri="{BB962C8B-B14F-4D97-AF65-F5344CB8AC3E}">
        <p14:creationId xmlns:p14="http://schemas.microsoft.com/office/powerpoint/2010/main" val="2385895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1" y="1741932"/>
            <a:ext cx="5157216" cy="1687068"/>
          </a:xfrm>
        </p:spPr>
        <p:txBody>
          <a:bodyPr vert="horz" lIns="91440" tIns="45720" rIns="91440" bIns="45720" rtlCol="0" anchor="b">
            <a:normAutofit/>
          </a:bodyPr>
          <a:lstStyle/>
          <a:p>
            <a:pPr defTabSz="914400"/>
            <a:r>
              <a:rPr lang="en-US" sz="6000" dirty="0">
                <a:latin typeface="Aver" panose="02040503060805020303" pitchFamily="18" charset="0"/>
              </a:rPr>
              <a:t>Matthew 5:45</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77500" lnSpcReduction="20000"/>
          </a:bodyPr>
          <a:lstStyle/>
          <a:p>
            <a:pPr defTabSz="914400"/>
            <a:r>
              <a:rPr lang="en-US" sz="6600" dirty="0">
                <a:latin typeface="Aver" panose="02040503060805020303" pitchFamily="18" charset="0"/>
              </a:rPr>
              <a:t>“That ye may be the children of your Father which is in heaven: for he </a:t>
            </a:r>
            <a:r>
              <a:rPr lang="en-US" sz="6600" dirty="0" err="1">
                <a:latin typeface="Aver" panose="02040503060805020303" pitchFamily="18" charset="0"/>
              </a:rPr>
              <a:t>maketh</a:t>
            </a:r>
            <a:r>
              <a:rPr lang="en-US" sz="6600" dirty="0">
                <a:latin typeface="Aver" panose="02040503060805020303" pitchFamily="18" charset="0"/>
              </a:rPr>
              <a:t> his sun to rise on the evil and on the good, and </a:t>
            </a:r>
            <a:r>
              <a:rPr lang="en-US" sz="6600" dirty="0" err="1">
                <a:latin typeface="Aver" panose="02040503060805020303" pitchFamily="18" charset="0"/>
              </a:rPr>
              <a:t>sendeth</a:t>
            </a:r>
            <a:r>
              <a:rPr lang="en-US" sz="6600" dirty="0">
                <a:latin typeface="Aver" panose="02040503060805020303" pitchFamily="18" charset="0"/>
              </a:rPr>
              <a:t> rain on the just and on the unjust.”</a:t>
            </a:r>
          </a:p>
        </p:txBody>
      </p:sp>
    </p:spTree>
    <p:extLst>
      <p:ext uri="{BB962C8B-B14F-4D97-AF65-F5344CB8AC3E}">
        <p14:creationId xmlns:p14="http://schemas.microsoft.com/office/powerpoint/2010/main" val="339704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1" y="1741932"/>
            <a:ext cx="5157216" cy="1687068"/>
          </a:xfrm>
        </p:spPr>
        <p:txBody>
          <a:bodyPr vert="horz" lIns="91440" tIns="45720" rIns="91440" bIns="45720" rtlCol="0" anchor="b">
            <a:normAutofit/>
          </a:bodyPr>
          <a:lstStyle/>
          <a:p>
            <a:pPr defTabSz="914400"/>
            <a:r>
              <a:rPr lang="en-US" sz="6000" dirty="0">
                <a:latin typeface="Aver" panose="02040503060805020303" pitchFamily="18" charset="0"/>
              </a:rPr>
              <a:t>Luke 9:17</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92500" lnSpcReduction="10000"/>
          </a:bodyPr>
          <a:lstStyle/>
          <a:p>
            <a:pPr defTabSz="914400"/>
            <a:r>
              <a:rPr lang="en-US" sz="6600" dirty="0">
                <a:latin typeface="Aver" panose="02040503060805020303" pitchFamily="18" charset="0"/>
              </a:rPr>
              <a:t>“And they did eat, and were all filled: and there was taken up of fragments that remained to them twelve baskets.”</a:t>
            </a:r>
          </a:p>
        </p:txBody>
      </p:sp>
    </p:spTree>
    <p:extLst>
      <p:ext uri="{BB962C8B-B14F-4D97-AF65-F5344CB8AC3E}">
        <p14:creationId xmlns:p14="http://schemas.microsoft.com/office/powerpoint/2010/main" val="1501017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Desire of Ages, p. 367.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362215"/>
            <a:ext cx="15773400" cy="4378287"/>
          </a:xfrm>
        </p:spPr>
        <p:txBody>
          <a:bodyPr>
            <a:normAutofit/>
          </a:bodyPr>
          <a:lstStyle/>
          <a:p>
            <a:pPr marL="0" indent="0" algn="ctr">
              <a:buNone/>
            </a:pPr>
            <a:r>
              <a:rPr lang="en-AU" sz="5400" dirty="0">
                <a:latin typeface="Aver" panose="02040503060805020303" pitchFamily="18" charset="0"/>
              </a:rPr>
              <a:t>“In feeding the five thousand, Jesus lifts the veil from the world of nature, and reveals the power that is constantly exercised for our good. In the production of earth’s harvests, God is working a miracle every day […]”</a:t>
            </a: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62459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Desire of Ages, p. 367. </a:t>
            </a:r>
            <a:endParaRPr lang="en-US" b="0" i="1" dirty="0">
              <a:latin typeface="Aver" panose="02040503060805020303" pitchFamily="18" charset="0"/>
            </a:endParaRP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277155"/>
            <a:ext cx="15773400" cy="4293226"/>
          </a:xfrm>
        </p:spPr>
        <p:txBody>
          <a:bodyPr>
            <a:normAutofit/>
          </a:bodyPr>
          <a:lstStyle/>
          <a:p>
            <a:pPr marL="0" indent="0" algn="ctr">
              <a:buNone/>
            </a:pPr>
            <a:r>
              <a:rPr lang="en-AU" sz="5400" dirty="0">
                <a:latin typeface="Aver" panose="02040503060805020303" pitchFamily="18" charset="0"/>
              </a:rPr>
              <a:t>“[…] Through natural agencies the same work is accomplished that was wrought in the feeding of the multitude. Men prepare the soil and sow the seed, but it is the life from God that causes the seed to germinate […]”</a:t>
            </a:r>
          </a:p>
        </p:txBody>
      </p:sp>
    </p:spTree>
    <p:extLst>
      <p:ext uri="{BB962C8B-B14F-4D97-AF65-F5344CB8AC3E}">
        <p14:creationId xmlns:p14="http://schemas.microsoft.com/office/powerpoint/2010/main" val="133652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Desire of Ages, p. 367. </a:t>
            </a:r>
            <a:endParaRPr lang="en-US" b="0" i="1" dirty="0">
              <a:latin typeface="Aver" panose="02040503060805020303" pitchFamily="18" charset="0"/>
            </a:endParaRP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766253"/>
            <a:ext cx="15773400" cy="3400091"/>
          </a:xfrm>
        </p:spPr>
        <p:txBody>
          <a:bodyPr>
            <a:normAutofit/>
          </a:bodyPr>
          <a:lstStyle/>
          <a:p>
            <a:pPr marL="0" indent="0" algn="ctr">
              <a:buNone/>
            </a:pPr>
            <a:r>
              <a:rPr lang="en-AU" sz="5400" dirty="0">
                <a:latin typeface="Aver" panose="02040503060805020303" pitchFamily="18" charset="0"/>
              </a:rPr>
              <a:t>“[…] It is God’s rain and air and sunshine that cause it to put forth ‘first the blade, then the ear, after that the full corn in the ear.’ It is God who is every day feeding millions from earth’s harvest fields.” </a:t>
            </a: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303084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fontScale="90000"/>
          </a:bodyPr>
          <a:lstStyle/>
          <a:p>
            <a:pPr defTabSz="914400"/>
            <a:r>
              <a:rPr lang="en-US" sz="6000" dirty="0">
                <a:latin typeface="Aver" panose="02040503060805020303" pitchFamily="18" charset="0"/>
              </a:rPr>
              <a:t>Colossians 1:16</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92500" lnSpcReduction="20000"/>
          </a:bodyPr>
          <a:lstStyle/>
          <a:p>
            <a:pPr defTabSz="914400"/>
            <a:r>
              <a:rPr lang="en-US" sz="6600" dirty="0">
                <a:latin typeface="Aver" panose="02040503060805020303" pitchFamily="18" charset="0"/>
              </a:rPr>
              <a:t>“For by him were all things created, that are in heaven, and that are in earth,…all things were created by him, and for him.”</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264477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fontScale="90000"/>
          </a:bodyPr>
          <a:lstStyle/>
          <a:p>
            <a:pPr defTabSz="914400"/>
            <a:r>
              <a:rPr lang="en-US" sz="6000" dirty="0">
                <a:latin typeface="Aver" panose="02040503060805020303" pitchFamily="18" charset="0"/>
              </a:rPr>
              <a:t>Colossians 1:17</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a:bodyPr>
          <a:lstStyle/>
          <a:p>
            <a:pPr defTabSz="914400"/>
            <a:r>
              <a:rPr lang="en-US" sz="6600" dirty="0">
                <a:latin typeface="Aver" panose="02040503060805020303" pitchFamily="18" charset="0"/>
              </a:rPr>
              <a:t>“[…] and by him all things consist.”</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2267009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a:bodyPr>
          <a:lstStyle/>
          <a:p>
            <a:pPr defTabSz="914400"/>
            <a:r>
              <a:rPr lang="en-US" sz="6000" dirty="0">
                <a:latin typeface="Aver" panose="02040503060805020303" pitchFamily="18" charset="0"/>
              </a:rPr>
              <a:t>Hebrews 1:3</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a:bodyPr>
          <a:lstStyle/>
          <a:p>
            <a:pPr defTabSz="914400"/>
            <a:r>
              <a:rPr lang="en-US" sz="6600" dirty="0">
                <a:latin typeface="Aver" panose="02040503060805020303" pitchFamily="18" charset="0"/>
              </a:rPr>
              <a:t>“[Jesus] upholding all things by the word of his power.” </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147570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6194822" y="931334"/>
            <a:ext cx="5898356" cy="783166"/>
          </a:xfrm>
        </p:spPr>
        <p:txBody>
          <a:bodyPr/>
          <a:lstStyle/>
          <a:p>
            <a:r>
              <a:rPr lang="en-US" b="0" i="1" dirty="0">
                <a:latin typeface="Aver" panose="02040503060805020303" pitchFamily="18" charset="0"/>
              </a:rPr>
              <a:t>Chorus</a:t>
            </a: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823677" y="2159000"/>
            <a:ext cx="6640645" cy="5969000"/>
          </a:xfrm>
        </p:spPr>
        <p:txBody>
          <a:bodyPr>
            <a:noAutofit/>
          </a:bodyPr>
          <a:lstStyle/>
          <a:p>
            <a:r>
              <a:rPr lang="en-US" sz="4000" dirty="0">
                <a:latin typeface="Aver" panose="02040503060805020303" pitchFamily="18" charset="0"/>
              </a:rPr>
              <a:t>He owns the cattle on a thousand hills The wealth in every mine,</a:t>
            </a:r>
            <a:br>
              <a:rPr lang="en-US" sz="4000" dirty="0">
                <a:latin typeface="Aver" panose="02040503060805020303" pitchFamily="18" charset="0"/>
              </a:rPr>
            </a:br>
            <a:r>
              <a:rPr lang="en-US" sz="4000" dirty="0">
                <a:latin typeface="Aver" panose="02040503060805020303" pitchFamily="18" charset="0"/>
              </a:rPr>
              <a:t>He owns the rivers and the rocks and rills, The sun and stars that shine, </a:t>
            </a:r>
          </a:p>
          <a:p>
            <a:r>
              <a:rPr lang="en-AU" sz="4000" i="1" dirty="0">
                <a:latin typeface="Aver" panose="02040503060805020303" pitchFamily="18" charset="0"/>
              </a:rPr>
              <a:t>Wonderful riches more than tongue can tell He is my Father so they’re mine as well He owns the cattle on a thousand hills</a:t>
            </a:r>
            <a:br>
              <a:rPr lang="en-AU" sz="4000" i="1" dirty="0">
                <a:latin typeface="Aver" panose="02040503060805020303" pitchFamily="18" charset="0"/>
              </a:rPr>
            </a:br>
            <a:r>
              <a:rPr lang="en-AU" sz="4000" i="1" dirty="0">
                <a:latin typeface="Aver" panose="02040503060805020303" pitchFamily="18" charset="0"/>
              </a:rPr>
              <a:t>And I know He cares for me. </a:t>
            </a:r>
            <a:endParaRPr lang="en-AU" sz="4000" dirty="0">
              <a:latin typeface="Aver" panose="02040503060805020303" pitchFamily="18" charset="0"/>
            </a:endParaRPr>
          </a:p>
          <a:p>
            <a:endParaRPr lang="en-US" sz="4000" dirty="0"/>
          </a:p>
          <a:p>
            <a:endParaRPr lang="en-US" sz="4000" dirty="0"/>
          </a:p>
        </p:txBody>
      </p:sp>
    </p:spTree>
    <p:extLst>
      <p:ext uri="{BB962C8B-B14F-4D97-AF65-F5344CB8AC3E}">
        <p14:creationId xmlns:p14="http://schemas.microsoft.com/office/powerpoint/2010/main" val="2851387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Medical Ministry, p. 8.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766253"/>
            <a:ext cx="15773400" cy="3400091"/>
          </a:xfrm>
        </p:spPr>
        <p:txBody>
          <a:bodyPr>
            <a:normAutofit/>
          </a:bodyPr>
          <a:lstStyle/>
          <a:p>
            <a:pPr marL="0" indent="0" algn="ctr">
              <a:buNone/>
            </a:pPr>
            <a:r>
              <a:rPr lang="en-AU" sz="5400" dirty="0">
                <a:latin typeface="Aver" panose="02040503060805020303" pitchFamily="18" charset="0"/>
              </a:rPr>
              <a:t>“The beating heart, the throbbing pulse, every nerve and muscle in the living organism, are kept in order and activity by the power of an infinite God.” </a:t>
            </a:r>
          </a:p>
        </p:txBody>
      </p:sp>
    </p:spTree>
    <p:extLst>
      <p:ext uri="{BB962C8B-B14F-4D97-AF65-F5344CB8AC3E}">
        <p14:creationId xmlns:p14="http://schemas.microsoft.com/office/powerpoint/2010/main" val="3565875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a:bodyPr>
          <a:lstStyle/>
          <a:p>
            <a:pPr defTabSz="914400"/>
            <a:r>
              <a:rPr lang="en-US" sz="6000" dirty="0">
                <a:latin typeface="Aver" panose="02040503060805020303" pitchFamily="18" charset="0"/>
              </a:rPr>
              <a:t>Matthew 6:28</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92500" lnSpcReduction="20000"/>
          </a:bodyPr>
          <a:lstStyle/>
          <a:p>
            <a:pPr defTabSz="914400"/>
            <a:r>
              <a:rPr lang="en-US" sz="6600" dirty="0">
                <a:latin typeface="Aver" panose="02040503060805020303" pitchFamily="18" charset="0"/>
              </a:rPr>
              <a:t>“And why take ye thought for raiment? Consider the lilies of the field, how they grow; they toil not, neither do they spin:”</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36438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a:bodyPr>
          <a:lstStyle/>
          <a:p>
            <a:pPr defTabSz="914400"/>
            <a:r>
              <a:rPr lang="en-US" sz="6000" dirty="0">
                <a:latin typeface="Aver" panose="02040503060805020303" pitchFamily="18" charset="0"/>
              </a:rPr>
              <a:t>Matthew 6:29</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92500" lnSpcReduction="10000"/>
          </a:bodyPr>
          <a:lstStyle/>
          <a:p>
            <a:pPr defTabSz="914400"/>
            <a:r>
              <a:rPr lang="en-US" sz="6600" dirty="0">
                <a:latin typeface="Aver" panose="02040503060805020303" pitchFamily="18" charset="0"/>
              </a:rPr>
              <a:t>“And yet I say unto you, That even Solomon in all his glory was not arrayed like one of these.”</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3182143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a:bodyPr>
          <a:lstStyle/>
          <a:p>
            <a:pPr defTabSz="914400"/>
            <a:r>
              <a:rPr lang="en-US" sz="6000" dirty="0">
                <a:latin typeface="Aver" panose="02040503060805020303" pitchFamily="18" charset="0"/>
              </a:rPr>
              <a:t>Matthew 6:30</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77500" lnSpcReduction="20000"/>
          </a:bodyPr>
          <a:lstStyle/>
          <a:p>
            <a:pPr defTabSz="914400"/>
            <a:r>
              <a:rPr lang="en-US" sz="6600" dirty="0">
                <a:latin typeface="Aver" panose="02040503060805020303" pitchFamily="18" charset="0"/>
              </a:rPr>
              <a:t>“Wherefore, if God so clothe the grass of the field, which today is, and to morrow is cast into the oven, shall he not much more clothe you, O ye of little faith?”</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1232365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a:bodyPr>
          <a:lstStyle/>
          <a:p>
            <a:pPr defTabSz="914400"/>
            <a:r>
              <a:rPr lang="en-US" sz="6000" dirty="0">
                <a:latin typeface="Aver" panose="02040503060805020303" pitchFamily="18" charset="0"/>
              </a:rPr>
              <a:t>Matthew 6:31</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92500" lnSpcReduction="20000"/>
          </a:bodyPr>
          <a:lstStyle/>
          <a:p>
            <a:pPr defTabSz="914400"/>
            <a:r>
              <a:rPr lang="en-US" sz="6600" dirty="0">
                <a:latin typeface="Aver" panose="02040503060805020303" pitchFamily="18" charset="0"/>
              </a:rPr>
              <a:t>“Therefore take no thought, saying, What shall we eat? or, What shall we drink? or, Wherewithal shall we be clothed?”</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8495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a:bodyPr>
          <a:lstStyle/>
          <a:p>
            <a:pPr defTabSz="914400"/>
            <a:r>
              <a:rPr lang="en-US" sz="6000" dirty="0">
                <a:latin typeface="Aver" panose="02040503060805020303" pitchFamily="18" charset="0"/>
              </a:rPr>
              <a:t>Matthew 6:32</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92500" lnSpcReduction="20000"/>
          </a:bodyPr>
          <a:lstStyle/>
          <a:p>
            <a:pPr defTabSz="914400"/>
            <a:r>
              <a:rPr lang="en-US" sz="6600" dirty="0">
                <a:latin typeface="Aver" panose="02040503060805020303" pitchFamily="18" charset="0"/>
              </a:rPr>
              <a:t>“(For after all these things do the Gentiles seek:) for your heavenly Father </a:t>
            </a:r>
            <a:r>
              <a:rPr lang="en-US" sz="6600" dirty="0" err="1">
                <a:latin typeface="Aver" panose="02040503060805020303" pitchFamily="18" charset="0"/>
              </a:rPr>
              <a:t>knoweth</a:t>
            </a:r>
            <a:r>
              <a:rPr lang="en-US" sz="6600" dirty="0">
                <a:latin typeface="Aver" panose="02040503060805020303" pitchFamily="18" charset="0"/>
              </a:rPr>
              <a:t> that ye have need of all these things.”</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3240768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a:bodyPr>
          <a:lstStyle/>
          <a:p>
            <a:pPr defTabSz="914400"/>
            <a:r>
              <a:rPr lang="en-US" sz="6000" dirty="0">
                <a:latin typeface="Aver" panose="02040503060805020303" pitchFamily="18" charset="0"/>
              </a:rPr>
              <a:t>Matthew 6:33</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92500" lnSpcReduction="10000"/>
          </a:bodyPr>
          <a:lstStyle/>
          <a:p>
            <a:pPr defTabSz="914400"/>
            <a:r>
              <a:rPr lang="en-US" sz="6600" dirty="0">
                <a:latin typeface="Aver" panose="02040503060805020303" pitchFamily="18" charset="0"/>
              </a:rPr>
              <a:t>“But seek ye first the kingdom of God, and his righteousness; and all these things shall be added unto you.”</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3896106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Medical Ministry, p. 9.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337129"/>
            <a:ext cx="15773400" cy="3612742"/>
          </a:xfrm>
        </p:spPr>
        <p:txBody>
          <a:bodyPr>
            <a:noAutofit/>
          </a:bodyPr>
          <a:lstStyle/>
          <a:p>
            <a:pPr marL="0" indent="0" algn="ctr">
              <a:buNone/>
            </a:pPr>
            <a:r>
              <a:rPr lang="en-AU" sz="5400" dirty="0">
                <a:latin typeface="Aver" panose="02040503060805020303" pitchFamily="18" charset="0"/>
              </a:rPr>
              <a:t>“Here Christ leads the mind abroad to contemplate the open fields of nature, and His power touches the eye and the senses, to discern the wonderful works of divine power. He directs attention first to nature, then up through nature to nature’s God, who upholds the worlds by His power.” </a:t>
            </a: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471384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8165-3850-A74F-A9C7-1E4A7F88EB04}"/>
              </a:ext>
            </a:extLst>
          </p:cNvPr>
          <p:cNvSpPr>
            <a:spLocks noGrp="1"/>
          </p:cNvSpPr>
          <p:nvPr>
            <p:ph type="title"/>
          </p:nvPr>
        </p:nvSpPr>
        <p:spPr>
          <a:xfrm>
            <a:off x="1257300" y="4149327"/>
            <a:ext cx="15773400" cy="1988345"/>
          </a:xfrm>
        </p:spPr>
        <p:txBody>
          <a:bodyPr>
            <a:normAutofit/>
          </a:bodyPr>
          <a:lstStyle/>
          <a:p>
            <a:r>
              <a:rPr lang="en-AU" sz="12800" i="1" dirty="0">
                <a:solidFill>
                  <a:schemeClr val="accent6">
                    <a:lumMod val="75000"/>
                  </a:schemeClr>
                </a:solidFill>
                <a:latin typeface="Aver" panose="02040503060805020303" pitchFamily="18" charset="0"/>
              </a:rPr>
              <a:t>A Creator Who Gives </a:t>
            </a:r>
            <a:endParaRPr lang="en-US" dirty="0"/>
          </a:p>
        </p:txBody>
      </p:sp>
    </p:spTree>
    <p:extLst>
      <p:ext uri="{BB962C8B-B14F-4D97-AF65-F5344CB8AC3E}">
        <p14:creationId xmlns:p14="http://schemas.microsoft.com/office/powerpoint/2010/main" val="430877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a:bodyPr>
          <a:lstStyle/>
          <a:p>
            <a:pPr defTabSz="914400"/>
            <a:r>
              <a:rPr lang="en-US" sz="6000" dirty="0">
                <a:latin typeface="Aver" panose="02040503060805020303" pitchFamily="18" charset="0"/>
              </a:rPr>
              <a:t>James 1:17</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77500" lnSpcReduction="20000"/>
          </a:bodyPr>
          <a:lstStyle/>
          <a:p>
            <a:pPr defTabSz="914400"/>
            <a:r>
              <a:rPr lang="en-US" sz="6600" dirty="0">
                <a:latin typeface="Aver" panose="02040503060805020303" pitchFamily="18" charset="0"/>
              </a:rPr>
              <a:t>“Every good gift and every perfect gift is from above, and cometh down from the Father of lights, with whom is no variableness, neither shadow of turning.”</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404237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894689" y="541867"/>
            <a:ext cx="5898356" cy="1003034"/>
          </a:xfrm>
        </p:spPr>
        <p:txBody>
          <a:bodyPr/>
          <a:lstStyle/>
          <a:p>
            <a:r>
              <a:rPr lang="en-US" b="0" i="1" dirty="0">
                <a:latin typeface="Aver" panose="02040503060805020303" pitchFamily="18" charset="0"/>
              </a:rPr>
              <a:t>Psalm 50:7-13</a:t>
            </a: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2080022" y="2656152"/>
            <a:ext cx="6287823" cy="5539582"/>
          </a:xfrm>
        </p:spPr>
        <p:txBody>
          <a:bodyPr>
            <a:normAutofit fontScale="92500" lnSpcReduction="20000"/>
          </a:bodyPr>
          <a:lstStyle/>
          <a:p>
            <a:pPr algn="ctr"/>
            <a:r>
              <a:rPr lang="en-US" sz="4400" dirty="0">
                <a:latin typeface="Aver" panose="02040503060805020303" pitchFamily="18" charset="0"/>
              </a:rPr>
              <a:t>“Hear, O my people, and I will speak; O Israel, and I will testify against thee: I am God, even thy God. I will not reprove thee for thy sacrifices or thy burnt offerings, to have been continually be‐ fore me. I will take no bullock out of thy house, nor he goats out of thy folds […]</a:t>
            </a:r>
          </a:p>
          <a:p>
            <a:endParaRPr lang="en-US" sz="4400" dirty="0">
              <a:latin typeface="Aver" panose="02040503060805020303" pitchFamily="18" charset="0"/>
            </a:endParaRPr>
          </a:p>
          <a:p>
            <a:endParaRPr lang="en-US" sz="3200" dirty="0"/>
          </a:p>
          <a:p>
            <a:endParaRPr lang="en-US" sz="3200" dirty="0"/>
          </a:p>
        </p:txBody>
      </p:sp>
      <p:sp>
        <p:nvSpPr>
          <p:cNvPr id="5" name="Text Placeholder 3">
            <a:extLst>
              <a:ext uri="{FF2B5EF4-FFF2-40B4-BE49-F238E27FC236}">
                <a16:creationId xmlns:a16="http://schemas.microsoft.com/office/drawing/2014/main" id="{F39AA21D-F08B-7845-8493-C30AF0CF3F36}"/>
              </a:ext>
            </a:extLst>
          </p:cNvPr>
          <p:cNvSpPr txBox="1">
            <a:spLocks/>
          </p:cNvSpPr>
          <p:nvPr/>
        </p:nvSpPr>
        <p:spPr>
          <a:xfrm>
            <a:off x="9920157" y="2478352"/>
            <a:ext cx="5898356" cy="5717382"/>
          </a:xfrm>
          <a:prstGeom prst="rect">
            <a:avLst/>
          </a:prstGeom>
        </p:spPr>
        <p:txBody>
          <a:bodyPr vert="horz" lIns="91440" tIns="45720" rIns="91440" bIns="45720" rtlCol="0">
            <a:normAutofit fontScale="92500" lnSpcReduction="10000"/>
          </a:bodyPr>
          <a:lstStyle>
            <a:lvl1pPr marL="0" indent="0" algn="l" defTabSz="1371600" rtl="0" eaLnBrk="1" latinLnBrk="0" hangingPunct="1">
              <a:lnSpc>
                <a:spcPct val="90000"/>
              </a:lnSpc>
              <a:spcBef>
                <a:spcPts val="1500"/>
              </a:spcBef>
              <a:buFont typeface="Arial" panose="020B0604020202020204" pitchFamily="34" charset="0"/>
              <a:buNone/>
              <a:defRPr sz="24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5pPr>
            <a:lvl6pPr marL="34290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6pPr>
            <a:lvl7pPr marL="41148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7pPr>
            <a:lvl8pPr marL="48006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8pPr>
            <a:lvl9pPr marL="54864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9pPr>
          </a:lstStyle>
          <a:p>
            <a:pPr algn="ctr"/>
            <a:r>
              <a:rPr lang="en-US" sz="4000" dirty="0">
                <a:latin typeface="Aver" panose="02040503060805020303" pitchFamily="18" charset="0"/>
              </a:rPr>
              <a:t>[…] For every beast of the forest is mine, and the cattle upon a thousand hills. I know all the fowls of the mountains: and the wild beasts of the field are mine. If I were hungry, I would not tell thee: for the world is mine, and the fulness thereof. Will I eat the flesh of bulls, or drink the blood of goats?” </a:t>
            </a:r>
          </a:p>
          <a:p>
            <a:endParaRPr lang="en-US" sz="4000" dirty="0">
              <a:latin typeface="Aver" panose="02040503060805020303" pitchFamily="18" charset="0"/>
            </a:endParaRPr>
          </a:p>
          <a:p>
            <a:endParaRPr lang="en-US" sz="2800" dirty="0"/>
          </a:p>
          <a:p>
            <a:endParaRPr lang="en-US" sz="2800" dirty="0"/>
          </a:p>
        </p:txBody>
      </p:sp>
    </p:spTree>
    <p:extLst>
      <p:ext uri="{BB962C8B-B14F-4D97-AF65-F5344CB8AC3E}">
        <p14:creationId xmlns:p14="http://schemas.microsoft.com/office/powerpoint/2010/main" val="3592335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Desire of Ages, p. 20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4270883"/>
            <a:ext cx="15773400" cy="2936080"/>
          </a:xfrm>
        </p:spPr>
        <p:txBody>
          <a:bodyPr>
            <a:noAutofit/>
          </a:bodyPr>
          <a:lstStyle/>
          <a:p>
            <a:pPr marL="0" indent="0" algn="ctr">
              <a:buNone/>
            </a:pPr>
            <a:r>
              <a:rPr lang="en-AU" sz="5400" dirty="0">
                <a:latin typeface="Aver" panose="02040503060805020303" pitchFamily="18" charset="0"/>
              </a:rPr>
              <a:t>“In the beginning, God was revealed in all the works of creation.... And upon all things in earth, and air, and sky, He wrote the message of the Father’s love.”</a:t>
            </a: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2678571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Faith and Works, p. 21.</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4270883"/>
            <a:ext cx="15773400" cy="2936080"/>
          </a:xfrm>
        </p:spPr>
        <p:txBody>
          <a:bodyPr>
            <a:noAutofit/>
          </a:bodyPr>
          <a:lstStyle/>
          <a:p>
            <a:pPr marL="0" indent="0" algn="ctr">
              <a:buNone/>
            </a:pPr>
            <a:r>
              <a:rPr lang="en-AU" sz="5400" dirty="0">
                <a:latin typeface="Aver" panose="02040503060805020303" pitchFamily="18" charset="0"/>
              </a:rPr>
              <a:t>“This was the position of the human race after man divorced himself from God by transgression. Then he was no longer entitled to a breath of air, a ray of sunshine, or a particle of food.”</a:t>
            </a: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2641237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8165-3850-A74F-A9C7-1E4A7F88EB04}"/>
              </a:ext>
            </a:extLst>
          </p:cNvPr>
          <p:cNvSpPr>
            <a:spLocks noGrp="1"/>
          </p:cNvSpPr>
          <p:nvPr>
            <p:ph type="title"/>
          </p:nvPr>
        </p:nvSpPr>
        <p:spPr>
          <a:xfrm>
            <a:off x="1257300" y="4149327"/>
            <a:ext cx="15773400" cy="1988345"/>
          </a:xfrm>
        </p:spPr>
        <p:txBody>
          <a:bodyPr>
            <a:normAutofit/>
          </a:bodyPr>
          <a:lstStyle/>
          <a:p>
            <a:r>
              <a:rPr lang="en-AU" sz="12800" i="1" dirty="0">
                <a:solidFill>
                  <a:schemeClr val="accent6">
                    <a:lumMod val="75000"/>
                  </a:schemeClr>
                </a:solidFill>
                <a:latin typeface="Aver" panose="02040503060805020303" pitchFamily="18" charset="0"/>
              </a:rPr>
              <a:t>He Gave Himself </a:t>
            </a:r>
          </a:p>
        </p:txBody>
      </p:sp>
    </p:spTree>
    <p:extLst>
      <p:ext uri="{BB962C8B-B14F-4D97-AF65-F5344CB8AC3E}">
        <p14:creationId xmlns:p14="http://schemas.microsoft.com/office/powerpoint/2010/main" val="1700664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a:bodyPr>
          <a:lstStyle/>
          <a:p>
            <a:pPr defTabSz="914400"/>
            <a:r>
              <a:rPr lang="en-US" sz="6000" dirty="0">
                <a:latin typeface="Aver" panose="02040503060805020303" pitchFamily="18" charset="0"/>
              </a:rPr>
              <a:t>John 3:16</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85000" lnSpcReduction="20000"/>
          </a:bodyPr>
          <a:lstStyle/>
          <a:p>
            <a:pPr defTabSz="914400"/>
            <a:r>
              <a:rPr lang="en-US" sz="6600" dirty="0">
                <a:latin typeface="Aver" panose="02040503060805020303" pitchFamily="18" charset="0"/>
              </a:rPr>
              <a:t>“For God so loved the world, that he gave his only begotten Son, that whoso‐ ever believeth in him should not perish, but have everlasting life.” </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803731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fontScale="90000"/>
          </a:bodyPr>
          <a:lstStyle/>
          <a:p>
            <a:pPr defTabSz="914400"/>
            <a:r>
              <a:rPr lang="en-US" sz="6000" dirty="0">
                <a:latin typeface="Aver" panose="02040503060805020303" pitchFamily="18" charset="0"/>
              </a:rPr>
              <a:t>1 Timothy 2: 5, 6</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85000" lnSpcReduction="20000"/>
          </a:bodyPr>
          <a:lstStyle/>
          <a:p>
            <a:pPr defTabSz="914400"/>
            <a:r>
              <a:rPr lang="en-US" sz="6600" dirty="0">
                <a:latin typeface="Aver" panose="02040503060805020303" pitchFamily="18" charset="0"/>
              </a:rPr>
              <a:t>“For there is one God, and one mediator between God and men, the man Christ Je‐ sus; Who gave himself a ransom for all, to be testified in due time.”</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3854356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God’s Amazing Grace, p. 190.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675460"/>
            <a:ext cx="15773400" cy="2936080"/>
          </a:xfrm>
        </p:spPr>
        <p:txBody>
          <a:bodyPr>
            <a:noAutofit/>
          </a:bodyPr>
          <a:lstStyle/>
          <a:p>
            <a:pPr marL="0" indent="0" algn="ctr">
              <a:buNone/>
            </a:pPr>
            <a:r>
              <a:rPr lang="en-AU" sz="5400" dirty="0">
                <a:latin typeface="Aver" panose="02040503060805020303" pitchFamily="18" charset="0"/>
              </a:rPr>
              <a:t>“It is the glory of the gospel that it is founded upon the principle of restoring in the fallen race the divine image by a constant manifestation of benevolence […]” </a:t>
            </a: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3302818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God’s Amazing Grace, p. 190.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675460"/>
            <a:ext cx="15773400" cy="2936080"/>
          </a:xfrm>
        </p:spPr>
        <p:txBody>
          <a:bodyPr>
            <a:noAutofit/>
          </a:bodyPr>
          <a:lstStyle/>
          <a:p>
            <a:pPr marL="0" indent="0" algn="ctr">
              <a:buNone/>
            </a:pPr>
            <a:r>
              <a:rPr lang="en-AU" sz="5400" dirty="0">
                <a:latin typeface="Aver" panose="02040503060805020303" pitchFamily="18" charset="0"/>
              </a:rPr>
              <a:t>“[…] This work began in the heavenly courts.... The Godhead was stirred with pity for the race, and the Father, the Son, and the Holy Spirit gave themselves to the working out of the plan of redemption.” </a:t>
            </a: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1940910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5503917" cy="1687068"/>
          </a:xfrm>
        </p:spPr>
        <p:txBody>
          <a:bodyPr vert="horz" lIns="91440" tIns="45720" rIns="91440" bIns="45720" rtlCol="0" anchor="b">
            <a:normAutofit/>
          </a:bodyPr>
          <a:lstStyle/>
          <a:p>
            <a:pPr defTabSz="914400"/>
            <a:r>
              <a:rPr lang="en-US" sz="6000" dirty="0">
                <a:latin typeface="Aver" panose="02040503060805020303" pitchFamily="18" charset="0"/>
              </a:rPr>
              <a:t>Romans 8:32</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92500" lnSpcReduction="20000"/>
          </a:bodyPr>
          <a:lstStyle/>
          <a:p>
            <a:pPr defTabSz="914400"/>
            <a:r>
              <a:rPr lang="en-US" sz="6600" dirty="0">
                <a:latin typeface="Aver" panose="02040503060805020303" pitchFamily="18" charset="0"/>
              </a:rPr>
              <a:t>“He that spared not his own Son, but de‐ livered Him up for us all, how shall He not with him also freely give us all things?”</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3076937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6205667" cy="1687068"/>
          </a:xfrm>
        </p:spPr>
        <p:txBody>
          <a:bodyPr vert="horz" lIns="91440" tIns="45720" rIns="91440" bIns="45720" rtlCol="0" anchor="b">
            <a:normAutofit fontScale="90000"/>
          </a:bodyPr>
          <a:lstStyle/>
          <a:p>
            <a:pPr defTabSz="914400"/>
            <a:r>
              <a:rPr lang="en-US" sz="6000" dirty="0">
                <a:latin typeface="Aver" panose="02040503060805020303" pitchFamily="18" charset="0"/>
              </a:rPr>
              <a:t>2 Corinthians 9:15</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a:bodyPr>
          <a:lstStyle/>
          <a:p>
            <a:pPr defTabSz="914400"/>
            <a:r>
              <a:rPr lang="en-US" sz="6600" dirty="0">
                <a:latin typeface="Aver" panose="02040503060805020303" pitchFamily="18" charset="0"/>
              </a:rPr>
              <a:t>“Thanks be unto God for His unspeakable gift,” </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1231374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8165-3850-A74F-A9C7-1E4A7F88EB04}"/>
              </a:ext>
            </a:extLst>
          </p:cNvPr>
          <p:cNvSpPr>
            <a:spLocks noGrp="1"/>
          </p:cNvSpPr>
          <p:nvPr>
            <p:ph type="title"/>
          </p:nvPr>
        </p:nvSpPr>
        <p:spPr>
          <a:xfrm>
            <a:off x="1257300" y="4149327"/>
            <a:ext cx="15773400" cy="1988345"/>
          </a:xfrm>
        </p:spPr>
        <p:txBody>
          <a:bodyPr>
            <a:normAutofit fontScale="90000"/>
          </a:bodyPr>
          <a:lstStyle/>
          <a:p>
            <a:r>
              <a:rPr lang="en-AU" sz="12800" i="1" dirty="0">
                <a:solidFill>
                  <a:schemeClr val="accent6">
                    <a:lumMod val="75000"/>
                  </a:schemeClr>
                </a:solidFill>
                <a:latin typeface="Aver" panose="02040503060805020303" pitchFamily="18" charset="0"/>
              </a:rPr>
              <a:t>The Message of Love in Nature </a:t>
            </a:r>
          </a:p>
        </p:txBody>
      </p:sp>
    </p:spTree>
    <p:extLst>
      <p:ext uri="{BB962C8B-B14F-4D97-AF65-F5344CB8AC3E}">
        <p14:creationId xmlns:p14="http://schemas.microsoft.com/office/powerpoint/2010/main" val="96767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1" y="1741932"/>
            <a:ext cx="5157216" cy="1687068"/>
          </a:xfrm>
        </p:spPr>
        <p:txBody>
          <a:bodyPr vert="horz" lIns="91440" tIns="45720" rIns="91440" bIns="45720" rtlCol="0" anchor="b">
            <a:normAutofit/>
          </a:bodyPr>
          <a:lstStyle/>
          <a:p>
            <a:pPr defTabSz="914400"/>
            <a:r>
              <a:rPr lang="en-US" sz="6000" dirty="0">
                <a:latin typeface="Aver" panose="02040503060805020303" pitchFamily="18" charset="0"/>
              </a:rPr>
              <a:t>Psalm 50:14</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a:bodyPr>
          <a:lstStyle/>
          <a:p>
            <a:pPr indent="-228600" defTabSz="914400">
              <a:buFont typeface="Arial" panose="020B0604020202020204" pitchFamily="34" charset="0"/>
              <a:buChar char="•"/>
            </a:pPr>
            <a:r>
              <a:rPr lang="en-US" sz="6600" dirty="0">
                <a:latin typeface="Aver" panose="02040503060805020303" pitchFamily="18" charset="0"/>
              </a:rPr>
              <a:t>“Offer unto God thanksgiving; and pay thy vows unto the most High:”</a:t>
            </a:r>
          </a:p>
          <a:p>
            <a:pPr indent="-228600" defTabSz="914400">
              <a:buFont typeface="Arial" panose="020B0604020202020204" pitchFamily="34" charset="0"/>
              <a:buChar char="•"/>
            </a:pPr>
            <a:endParaRPr lang="en-US" sz="2600" dirty="0"/>
          </a:p>
          <a:p>
            <a:pPr indent="-228600" defTabSz="914400">
              <a:buFont typeface="Arial" panose="020B0604020202020204" pitchFamily="34" charset="0"/>
              <a:buChar char="•"/>
            </a:pPr>
            <a:endParaRPr lang="en-US" sz="2600" dirty="0"/>
          </a:p>
        </p:txBody>
      </p:sp>
    </p:spTree>
    <p:extLst>
      <p:ext uri="{BB962C8B-B14F-4D97-AF65-F5344CB8AC3E}">
        <p14:creationId xmlns:p14="http://schemas.microsoft.com/office/powerpoint/2010/main" val="477016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Desire of Ages, p. 20.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675460"/>
            <a:ext cx="15773400" cy="2936080"/>
          </a:xfrm>
        </p:spPr>
        <p:txBody>
          <a:bodyPr>
            <a:noAutofit/>
          </a:bodyPr>
          <a:lstStyle/>
          <a:p>
            <a:pPr marL="0" indent="0" algn="ctr">
              <a:buNone/>
            </a:pPr>
            <a:r>
              <a:rPr lang="en-AU" sz="5400" dirty="0">
                <a:latin typeface="Aver" panose="02040503060805020303" pitchFamily="18" charset="0"/>
              </a:rPr>
              <a:t>“Even now all created things declare the glory of His excellence.... Every tree and shrub and leaf pours forth that element of life without which neither man nor animal could live; and man and animal, in turn, minister to the life of tree and shrub and leaf.”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2669858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Desire of Ages, p. 21.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475436"/>
            <a:ext cx="15773400" cy="2936080"/>
          </a:xfrm>
        </p:spPr>
        <p:txBody>
          <a:bodyPr>
            <a:noAutofit/>
          </a:bodyPr>
          <a:lstStyle/>
          <a:p>
            <a:pPr marL="0" indent="0" algn="ctr">
              <a:buNone/>
            </a:pPr>
            <a:r>
              <a:rPr lang="en-AU" sz="5400" dirty="0">
                <a:latin typeface="Aver" panose="02040503060805020303" pitchFamily="18" charset="0"/>
              </a:rPr>
              <a:t>“But turning from all lesser representations, we behold God in Jesus. Looking unto Jesus we see that it is the glory of our God to give. ‘I do nothing of My‐ self,’ said Christ; ‘the living Father hath sent Me, and I live by the Father.’ ‘I seek not Mine own glory,’ but the glory of Him that sent Me. John 8:28; 6:57; 8:50; 7:18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1695419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Desire of Ages, p. 21.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2931181"/>
            <a:ext cx="15773400" cy="2936080"/>
          </a:xfrm>
        </p:spPr>
        <p:txBody>
          <a:bodyPr>
            <a:noAutofit/>
          </a:bodyPr>
          <a:lstStyle/>
          <a:p>
            <a:pPr marL="0" indent="0" algn="ctr">
              <a:buNone/>
            </a:pPr>
            <a:r>
              <a:rPr lang="en-AU" sz="5400" dirty="0">
                <a:latin typeface="Aver" panose="02040503060805020303" pitchFamily="18" charset="0"/>
              </a:rPr>
              <a:t>“[…] In these words is set forth the great principle which is the law of life for the universe. All things Christ received from God, but He took to give. So in the heavenly courts, in His ministry for all created beings: through the beloved Son, the Father’s life flows out to all; through the Son it returns, in praise and joyous service, a tide of love, to the great Source of all […]”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4109675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Desire of Ages, p. 21.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675460"/>
            <a:ext cx="15773400" cy="2936080"/>
          </a:xfrm>
        </p:spPr>
        <p:txBody>
          <a:bodyPr>
            <a:noAutofit/>
          </a:bodyPr>
          <a:lstStyle/>
          <a:p>
            <a:pPr marL="0" indent="0" algn="ctr">
              <a:buNone/>
            </a:pPr>
            <a:r>
              <a:rPr lang="en-AU" sz="5400" dirty="0">
                <a:latin typeface="Aver" panose="02040503060805020303" pitchFamily="18" charset="0"/>
              </a:rPr>
              <a:t>“[…] And thus through Christ the </a:t>
            </a:r>
            <a:r>
              <a:rPr lang="en-AU" sz="5400" b="1" i="1" dirty="0">
                <a:latin typeface="Aver" panose="02040503060805020303" pitchFamily="18" charset="0"/>
              </a:rPr>
              <a:t>circuit of beneficence</a:t>
            </a:r>
            <a:r>
              <a:rPr lang="en-AU" sz="5400" dirty="0">
                <a:latin typeface="Aver" panose="02040503060805020303" pitchFamily="18" charset="0"/>
              </a:rPr>
              <a:t> is complete, representing the character of the great Giver, the law of life.”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546136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8165-3850-A74F-A9C7-1E4A7F88EB04}"/>
              </a:ext>
            </a:extLst>
          </p:cNvPr>
          <p:cNvSpPr>
            <a:spLocks noGrp="1"/>
          </p:cNvSpPr>
          <p:nvPr>
            <p:ph type="title"/>
          </p:nvPr>
        </p:nvSpPr>
        <p:spPr>
          <a:xfrm>
            <a:off x="1257300" y="4149327"/>
            <a:ext cx="15773400" cy="1988345"/>
          </a:xfrm>
        </p:spPr>
        <p:txBody>
          <a:bodyPr>
            <a:normAutofit fontScale="90000"/>
          </a:bodyPr>
          <a:lstStyle/>
          <a:p>
            <a:r>
              <a:rPr lang="en-AU" sz="12800" i="1" dirty="0">
                <a:solidFill>
                  <a:schemeClr val="accent6">
                    <a:lumMod val="75000"/>
                  </a:schemeClr>
                </a:solidFill>
                <a:latin typeface="Aver" panose="02040503060805020303" pitchFamily="18" charset="0"/>
              </a:rPr>
              <a:t>Completing the Circuit </a:t>
            </a:r>
          </a:p>
        </p:txBody>
      </p:sp>
    </p:spTree>
    <p:extLst>
      <p:ext uri="{BB962C8B-B14F-4D97-AF65-F5344CB8AC3E}">
        <p14:creationId xmlns:p14="http://schemas.microsoft.com/office/powerpoint/2010/main" val="1462755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6205667" cy="1687068"/>
          </a:xfrm>
        </p:spPr>
        <p:txBody>
          <a:bodyPr vert="horz" lIns="91440" tIns="45720" rIns="91440" bIns="45720" rtlCol="0" anchor="b">
            <a:normAutofit/>
          </a:bodyPr>
          <a:lstStyle/>
          <a:p>
            <a:pPr defTabSz="914400"/>
            <a:r>
              <a:rPr lang="en-US" sz="6000" dirty="0">
                <a:latin typeface="Aver" panose="02040503060805020303" pitchFamily="18" charset="0"/>
              </a:rPr>
              <a:t>Titus 2:14</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77500" lnSpcReduction="20000"/>
          </a:bodyPr>
          <a:lstStyle/>
          <a:p>
            <a:pPr defTabSz="914400"/>
            <a:r>
              <a:rPr lang="en-US" sz="6600" dirty="0">
                <a:latin typeface="Aver" panose="02040503060805020303" pitchFamily="18" charset="0"/>
              </a:rPr>
              <a:t>“Who gave himself for us, that he might redeem us from all iniquity, and purify unto himself a peculiar people, zealous of good works.”</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580741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3976-446C-7141-8B1A-6BDEAF0CDA52}"/>
              </a:ext>
            </a:extLst>
          </p:cNvPr>
          <p:cNvSpPr>
            <a:spLocks noGrp="1"/>
          </p:cNvSpPr>
          <p:nvPr>
            <p:ph type="title"/>
          </p:nvPr>
        </p:nvSpPr>
        <p:spPr/>
        <p:txBody>
          <a:bodyPr/>
          <a:lstStyle/>
          <a:p>
            <a:r>
              <a:rPr lang="en-US" b="0" i="1" dirty="0">
                <a:solidFill>
                  <a:schemeClr val="accent6">
                    <a:lumMod val="60000"/>
                    <a:lumOff val="40000"/>
                  </a:schemeClr>
                </a:solidFill>
                <a:latin typeface="Aver" panose="02040503060805020303" pitchFamily="18" charset="0"/>
              </a:rPr>
              <a:t>Food for Thought</a:t>
            </a:r>
          </a:p>
        </p:txBody>
      </p:sp>
      <p:sp>
        <p:nvSpPr>
          <p:cNvPr id="3" name="Content Placeholder 2">
            <a:extLst>
              <a:ext uri="{FF2B5EF4-FFF2-40B4-BE49-F238E27FC236}">
                <a16:creationId xmlns:a16="http://schemas.microsoft.com/office/drawing/2014/main" id="{B9D39C68-DBD3-EE44-A911-387316021729}"/>
              </a:ext>
            </a:extLst>
          </p:cNvPr>
          <p:cNvSpPr>
            <a:spLocks noGrp="1"/>
          </p:cNvSpPr>
          <p:nvPr>
            <p:ph idx="1"/>
          </p:nvPr>
        </p:nvSpPr>
        <p:spPr/>
        <p:txBody>
          <a:bodyPr/>
          <a:lstStyle/>
          <a:p>
            <a:r>
              <a:rPr lang="en-AU" sz="6000" dirty="0">
                <a:latin typeface="Aver" panose="02040503060805020303" pitchFamily="18" charset="0"/>
              </a:rPr>
              <a:t>All iniquity means “every lawless deed” (NKJV) or “all lawlessness” (ESV). </a:t>
            </a:r>
          </a:p>
          <a:p>
            <a:pPr marL="0" indent="0">
              <a:buNone/>
            </a:pPr>
            <a:endParaRPr lang="en-AU" sz="6000" dirty="0">
              <a:latin typeface="Aver" panose="02040503060805020303" pitchFamily="18" charset="0"/>
            </a:endParaRPr>
          </a:p>
          <a:p>
            <a:r>
              <a:rPr lang="en-AU" sz="6000" dirty="0">
                <a:latin typeface="Aver" panose="02040503060805020303" pitchFamily="18" charset="0"/>
              </a:rPr>
              <a:t>Since God’s law is “love” (Romans 13:10), to be redeemed from “every lawless deed” means we are delivered from every loveless deed. </a:t>
            </a:r>
          </a:p>
          <a:p>
            <a:pPr marL="0" indent="0">
              <a:buNone/>
            </a:pPr>
            <a:endParaRPr lang="en-US" dirty="0"/>
          </a:p>
        </p:txBody>
      </p:sp>
    </p:spTree>
    <p:extLst>
      <p:ext uri="{BB962C8B-B14F-4D97-AF65-F5344CB8AC3E}">
        <p14:creationId xmlns:p14="http://schemas.microsoft.com/office/powerpoint/2010/main" val="1785791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7566634" cy="1687068"/>
          </a:xfrm>
        </p:spPr>
        <p:txBody>
          <a:bodyPr vert="horz" lIns="91440" tIns="45720" rIns="91440" bIns="45720" rtlCol="0" anchor="b">
            <a:normAutofit fontScale="90000"/>
          </a:bodyPr>
          <a:lstStyle/>
          <a:p>
            <a:pPr defTabSz="914400"/>
            <a:r>
              <a:rPr lang="en-US" sz="6000" dirty="0">
                <a:latin typeface="Aver" panose="02040503060805020303" pitchFamily="18" charset="0"/>
              </a:rPr>
              <a:t>2 Corinthians 5: 14, 15</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56271" cy="5186323"/>
          </a:xfrm>
        </p:spPr>
        <p:txBody>
          <a:bodyPr vert="horz" lIns="91440" tIns="45720" rIns="91440" bIns="45720" rtlCol="0" anchor="t">
            <a:normAutofit fontScale="70000" lnSpcReduction="20000"/>
          </a:bodyPr>
          <a:lstStyle/>
          <a:p>
            <a:pPr defTabSz="914400"/>
            <a:r>
              <a:rPr lang="en-US" sz="6600" dirty="0">
                <a:latin typeface="Aver" panose="02040503060805020303" pitchFamily="18" charset="0"/>
              </a:rPr>
              <a:t>“For the love of Christ </a:t>
            </a:r>
            <a:r>
              <a:rPr lang="en-US" sz="6600" dirty="0" err="1">
                <a:latin typeface="Aver" panose="02040503060805020303" pitchFamily="18" charset="0"/>
              </a:rPr>
              <a:t>constraineth</a:t>
            </a:r>
            <a:r>
              <a:rPr lang="en-US" sz="6600" dirty="0">
                <a:latin typeface="Aver" panose="02040503060805020303" pitchFamily="18" charset="0"/>
              </a:rPr>
              <a:t> us; because we thus judge, that if one died for all, then were all dead: And that he died for all, that they which live should not henceforth live unto </a:t>
            </a:r>
            <a:r>
              <a:rPr lang="en-US" sz="7300" dirty="0">
                <a:latin typeface="Aver" panose="02040503060805020303" pitchFamily="18" charset="0"/>
              </a:rPr>
              <a:t>themselves</a:t>
            </a:r>
            <a:r>
              <a:rPr lang="en-US" sz="6600" dirty="0">
                <a:latin typeface="Aver" panose="02040503060805020303" pitchFamily="18" charset="0"/>
              </a:rPr>
              <a:t>, but unto him which died for them, and rose again.” </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2026365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Desire of Ages, p. 195.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250157"/>
            <a:ext cx="15773400" cy="2936080"/>
          </a:xfrm>
        </p:spPr>
        <p:txBody>
          <a:bodyPr>
            <a:noAutofit/>
          </a:bodyPr>
          <a:lstStyle/>
          <a:p>
            <a:pPr marL="0" indent="0" algn="ctr">
              <a:buNone/>
            </a:pPr>
            <a:r>
              <a:rPr lang="en-AU" sz="5400" dirty="0">
                <a:latin typeface="Aver" panose="02040503060805020303" pitchFamily="18" charset="0"/>
              </a:rPr>
              <a:t>“Every true disciple is born into the kingdom of God as a missionary. He who drinks of the living water becomes a fountain of life. The receiver becomes a giver. The grace of Christ in the soul is like a spring in the desert, welling up to refresh all, and making those who are ready to perish eager to drink of the water of life.”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2493248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7566634" cy="1687068"/>
          </a:xfrm>
        </p:spPr>
        <p:txBody>
          <a:bodyPr vert="horz" lIns="91440" tIns="45720" rIns="91440" bIns="45720" rtlCol="0" anchor="b">
            <a:normAutofit/>
          </a:bodyPr>
          <a:lstStyle/>
          <a:p>
            <a:pPr defTabSz="914400"/>
            <a:r>
              <a:rPr lang="en-US" sz="6000" dirty="0">
                <a:latin typeface="Aver" panose="02040503060805020303" pitchFamily="18" charset="0"/>
              </a:rPr>
              <a:t>Acts 20:28</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56271" cy="5186323"/>
          </a:xfrm>
        </p:spPr>
        <p:txBody>
          <a:bodyPr vert="horz" lIns="91440" tIns="45720" rIns="91440" bIns="45720" rtlCol="0" anchor="t">
            <a:normAutofit fontScale="77500" lnSpcReduction="20000"/>
          </a:bodyPr>
          <a:lstStyle/>
          <a:p>
            <a:pPr defTabSz="914400"/>
            <a:r>
              <a:rPr lang="en-US" sz="6600" dirty="0">
                <a:latin typeface="Aver" panose="02040503060805020303" pitchFamily="18" charset="0"/>
              </a:rPr>
              <a:t>“Take heed therefore unto yourselves, and to all the flock, over the which the Holy Ghost hath made you overseers, to feed the church of God, which he hath purchased with his own blood.”</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82423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3350641" y="-24490"/>
            <a:ext cx="5157216" cy="1687068"/>
          </a:xfrm>
        </p:spPr>
        <p:txBody>
          <a:bodyPr vert="horz" lIns="91440" tIns="45720" rIns="91440" bIns="45720" rtlCol="0" anchor="b">
            <a:normAutofit/>
          </a:bodyPr>
          <a:lstStyle/>
          <a:p>
            <a:pPr defTabSz="914400"/>
            <a:r>
              <a:rPr lang="en-US" sz="6000" dirty="0">
                <a:latin typeface="Aver" panose="02040503060805020303" pitchFamily="18" charset="0"/>
              </a:rPr>
              <a:t>Psalm 50:23</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474320" y="2434548"/>
            <a:ext cx="6264435" cy="3678386"/>
          </a:xfrm>
        </p:spPr>
        <p:txBody>
          <a:bodyPr vert="horz" lIns="91440" tIns="45720" rIns="91440" bIns="45720" rtlCol="0" anchor="t">
            <a:normAutofit fontScale="70000" lnSpcReduction="20000"/>
          </a:bodyPr>
          <a:lstStyle/>
          <a:p>
            <a:pPr defTabSz="914400"/>
            <a:r>
              <a:rPr lang="en-US" sz="6600" dirty="0">
                <a:latin typeface="Aver" panose="02040503060805020303" pitchFamily="18" charset="0"/>
              </a:rPr>
              <a:t>“Whoso </a:t>
            </a:r>
            <a:r>
              <a:rPr lang="en-US" sz="6600" dirty="0" err="1">
                <a:latin typeface="Aver" panose="02040503060805020303" pitchFamily="18" charset="0"/>
              </a:rPr>
              <a:t>offereth</a:t>
            </a:r>
            <a:r>
              <a:rPr lang="en-US" sz="6600" dirty="0">
                <a:latin typeface="Aver" panose="02040503060805020303" pitchFamily="18" charset="0"/>
              </a:rPr>
              <a:t> praise </a:t>
            </a:r>
            <a:r>
              <a:rPr lang="en-US" sz="6600" dirty="0" err="1">
                <a:latin typeface="Aver" panose="02040503060805020303" pitchFamily="18" charset="0"/>
              </a:rPr>
              <a:t>glorifieth</a:t>
            </a:r>
            <a:r>
              <a:rPr lang="en-US" sz="6600" dirty="0">
                <a:latin typeface="Aver" panose="02040503060805020303" pitchFamily="18" charset="0"/>
              </a:rPr>
              <a:t> me: and to him that </a:t>
            </a:r>
            <a:r>
              <a:rPr lang="en-US" sz="6600" dirty="0" err="1">
                <a:latin typeface="Aver" panose="02040503060805020303" pitchFamily="18" charset="0"/>
              </a:rPr>
              <a:t>ordereth</a:t>
            </a:r>
            <a:r>
              <a:rPr lang="en-US" sz="6600" dirty="0">
                <a:latin typeface="Aver" panose="02040503060805020303" pitchFamily="18" charset="0"/>
              </a:rPr>
              <a:t> his conversation aright will I shew the salvation of God.”</a:t>
            </a:r>
          </a:p>
          <a:p>
            <a:pPr indent="-228600" defTabSz="914400">
              <a:buFont typeface="Arial" panose="020B0604020202020204" pitchFamily="34" charset="0"/>
              <a:buChar char="•"/>
            </a:pPr>
            <a:endParaRPr lang="en-US" sz="2600" dirty="0"/>
          </a:p>
          <a:p>
            <a:pPr indent="-228600" defTabSz="914400">
              <a:buFont typeface="Arial" panose="020B0604020202020204" pitchFamily="34" charset="0"/>
              <a:buChar char="•"/>
            </a:pPr>
            <a:endParaRPr lang="en-US" sz="2600" dirty="0"/>
          </a:p>
        </p:txBody>
      </p:sp>
      <p:sp>
        <p:nvSpPr>
          <p:cNvPr id="9" name="Text Placeholder 3">
            <a:extLst>
              <a:ext uri="{FF2B5EF4-FFF2-40B4-BE49-F238E27FC236}">
                <a16:creationId xmlns:a16="http://schemas.microsoft.com/office/drawing/2014/main" id="{2C5103E1-3307-B645-8E70-9F3646163CB4}"/>
              </a:ext>
            </a:extLst>
          </p:cNvPr>
          <p:cNvSpPr txBox="1">
            <a:spLocks/>
          </p:cNvSpPr>
          <p:nvPr/>
        </p:nvSpPr>
        <p:spPr>
          <a:xfrm>
            <a:off x="3489513" y="6548023"/>
            <a:ext cx="6498484" cy="3936990"/>
          </a:xfrm>
          <a:prstGeom prst="rect">
            <a:avLst/>
          </a:prstGeom>
        </p:spPr>
        <p:txBody>
          <a:bodyPr vert="horz" lIns="91440" tIns="45720" rIns="91440" bIns="45720" rtlCol="0" anchor="t">
            <a:normAutofit fontScale="77500" lnSpcReduction="20000"/>
          </a:bodyPr>
          <a:lstStyle>
            <a:lvl1pPr marL="0" indent="0" algn="l" defTabSz="1371600" rtl="0" eaLnBrk="1" latinLnBrk="0" hangingPunct="1">
              <a:lnSpc>
                <a:spcPct val="90000"/>
              </a:lnSpc>
              <a:spcBef>
                <a:spcPts val="1500"/>
              </a:spcBef>
              <a:buFont typeface="Arial" panose="020B0604020202020204" pitchFamily="34" charset="0"/>
              <a:buNone/>
              <a:defRPr sz="24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5pPr>
            <a:lvl6pPr marL="34290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6pPr>
            <a:lvl7pPr marL="41148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7pPr>
            <a:lvl8pPr marL="48006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8pPr>
            <a:lvl9pPr marL="54864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9pPr>
          </a:lstStyle>
          <a:p>
            <a:pPr defTabSz="914400"/>
            <a:r>
              <a:rPr lang="en-US" sz="6600" dirty="0">
                <a:latin typeface="Aver" panose="02040503060805020303" pitchFamily="18" charset="0"/>
              </a:rPr>
              <a:t>“The one who offers thanksgiving as his sacrifice glorifies me; to one who orders his way rightly I will show the salvation of God!” </a:t>
            </a:r>
          </a:p>
          <a:p>
            <a:pPr indent="-228600" defTabSz="914400">
              <a:buFont typeface="Arial" panose="020B0604020202020204" pitchFamily="34" charset="0"/>
              <a:buChar char="•"/>
            </a:pPr>
            <a:endParaRPr lang="en-US" sz="2600" dirty="0"/>
          </a:p>
          <a:p>
            <a:pPr indent="-228600" defTabSz="914400">
              <a:buFont typeface="Arial" panose="020B0604020202020204" pitchFamily="34" charset="0"/>
              <a:buChar char="•"/>
            </a:pPr>
            <a:endParaRPr lang="en-US" sz="2600" dirty="0"/>
          </a:p>
        </p:txBody>
      </p:sp>
      <p:sp>
        <p:nvSpPr>
          <p:cNvPr id="10" name="Title 1">
            <a:extLst>
              <a:ext uri="{FF2B5EF4-FFF2-40B4-BE49-F238E27FC236}">
                <a16:creationId xmlns:a16="http://schemas.microsoft.com/office/drawing/2014/main" id="{313F964A-09DB-4241-AB3E-C980E2E57600}"/>
              </a:ext>
            </a:extLst>
          </p:cNvPr>
          <p:cNvSpPr txBox="1">
            <a:spLocks/>
          </p:cNvSpPr>
          <p:nvPr/>
        </p:nvSpPr>
        <p:spPr>
          <a:xfrm>
            <a:off x="3931657" y="5165565"/>
            <a:ext cx="3995183" cy="1046375"/>
          </a:xfrm>
          <a:prstGeom prst="rect">
            <a:avLst/>
          </a:prstGeom>
        </p:spPr>
        <p:txBody>
          <a:bodyPr vert="horz" lIns="91440" tIns="45720" rIns="91440" bIns="45720" rtlCol="0" anchor="b">
            <a:normAutofit fontScale="92500"/>
          </a:bodyPr>
          <a:lstStyle>
            <a:lvl1pPr algn="l" defTabSz="1371600" rtl="0" eaLnBrk="1" latinLnBrk="0" hangingPunct="1">
              <a:lnSpc>
                <a:spcPct val="90000"/>
              </a:lnSpc>
              <a:spcBef>
                <a:spcPct val="0"/>
              </a:spcBef>
              <a:buNone/>
              <a:defRPr sz="4800" b="1" kern="1200">
                <a:solidFill>
                  <a:srgbClr val="381907"/>
                </a:solidFill>
                <a:latin typeface="+mn-lt"/>
                <a:ea typeface="+mj-ea"/>
                <a:cs typeface="+mj-cs"/>
              </a:defRPr>
            </a:lvl1pPr>
          </a:lstStyle>
          <a:p>
            <a:pPr defTabSz="914400"/>
            <a:r>
              <a:rPr lang="en-US" sz="4000" dirty="0">
                <a:latin typeface="Aver" panose="02040503060805020303" pitchFamily="18" charset="0"/>
              </a:rPr>
              <a:t>Psalm 50:23 ESV</a:t>
            </a:r>
          </a:p>
        </p:txBody>
      </p:sp>
    </p:spTree>
    <p:extLst>
      <p:ext uri="{BB962C8B-B14F-4D97-AF65-F5344CB8AC3E}">
        <p14:creationId xmlns:p14="http://schemas.microsoft.com/office/powerpoint/2010/main" val="4067403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Faith and Works, p. 22.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250157"/>
            <a:ext cx="15773400" cy="2936080"/>
          </a:xfrm>
        </p:spPr>
        <p:txBody>
          <a:bodyPr>
            <a:noAutofit/>
          </a:bodyPr>
          <a:lstStyle/>
          <a:p>
            <a:pPr marL="0" indent="0" algn="ctr">
              <a:buNone/>
            </a:pPr>
            <a:r>
              <a:rPr lang="en-AU" sz="5400" dirty="0">
                <a:latin typeface="Aver" panose="02040503060805020303" pitchFamily="18" charset="0"/>
              </a:rPr>
              <a:t>“Now every member of the human family is given wholly into the hands of Christ, and whatever we possess— whether it is the gift of money, of houses, of lands, of reasoning powers, of physical strength, of intellectual talents—in this present life, and the blessings of the future life, are placed in our possession as God’s treasures to be faithfully […]”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2902207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Faith and Works, p. 22.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2782324"/>
            <a:ext cx="15773400" cy="2936080"/>
          </a:xfrm>
        </p:spPr>
        <p:txBody>
          <a:bodyPr>
            <a:noAutofit/>
          </a:bodyPr>
          <a:lstStyle/>
          <a:p>
            <a:pPr marL="0" indent="0" algn="ctr">
              <a:buNone/>
            </a:pPr>
            <a:r>
              <a:rPr lang="en-AU" sz="5400" dirty="0">
                <a:latin typeface="Aver" panose="02040503060805020303" pitchFamily="18" charset="0"/>
              </a:rPr>
              <a:t>“[…] expended for the benefit of man. Every gift is stamped with the cross and bears the image and superscription of Jesus Christ. All things come of God. From the smallest benefits up to the largest blessing, all flow through the one Channel—a superhuman mediation sprinkled with the blood that is of value beyond estimate because it was the life of God in His Son.”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4024142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Faith and Works, p. 22.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675460"/>
            <a:ext cx="15773400" cy="2936080"/>
          </a:xfrm>
        </p:spPr>
        <p:txBody>
          <a:bodyPr>
            <a:noAutofit/>
          </a:bodyPr>
          <a:lstStyle/>
          <a:p>
            <a:pPr marL="0" indent="0" algn="ctr">
              <a:buNone/>
            </a:pPr>
            <a:r>
              <a:rPr lang="en-AU" sz="5400" dirty="0">
                <a:latin typeface="Aver" panose="02040503060805020303" pitchFamily="18" charset="0"/>
              </a:rPr>
              <a:t>“Now not a soul can give God anything that is not already His. Bear this in mind: ‘All things come of Thee, and of Thine own have we given Thee’ (1 Chronicles 29:14) [...]”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1116917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Faith and Works, p. 22.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2782324"/>
            <a:ext cx="15773400" cy="2936080"/>
          </a:xfrm>
        </p:spPr>
        <p:txBody>
          <a:bodyPr>
            <a:noAutofit/>
          </a:bodyPr>
          <a:lstStyle/>
          <a:p>
            <a:pPr marL="0" indent="0" algn="ctr">
              <a:buNone/>
            </a:pPr>
            <a:r>
              <a:rPr lang="en-AU" sz="5400" dirty="0">
                <a:latin typeface="Aver" panose="02040503060805020303" pitchFamily="18" charset="0"/>
              </a:rPr>
              <a:t>“[…] This must be kept before the people wherever we go—that we possess nothing, can offer nothing in value, in work, in faith, which we have not first received of God and upon which He can lay His hand any time and say, They are Mine—gifts and blessings and endowments I entrusted to you, not to enrich yourself, but for wise improvement to benefit the world.”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3616682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8165-3850-A74F-A9C7-1E4A7F88EB04}"/>
              </a:ext>
            </a:extLst>
          </p:cNvPr>
          <p:cNvSpPr>
            <a:spLocks noGrp="1"/>
          </p:cNvSpPr>
          <p:nvPr>
            <p:ph type="title"/>
          </p:nvPr>
        </p:nvSpPr>
        <p:spPr>
          <a:xfrm>
            <a:off x="1257300" y="4149327"/>
            <a:ext cx="15773400" cy="1988345"/>
          </a:xfrm>
        </p:spPr>
        <p:txBody>
          <a:bodyPr>
            <a:normAutofit fontScale="90000"/>
          </a:bodyPr>
          <a:lstStyle/>
          <a:p>
            <a:r>
              <a:rPr lang="en-AU" sz="12800" i="1" dirty="0">
                <a:solidFill>
                  <a:schemeClr val="accent6">
                    <a:lumMod val="75000"/>
                  </a:schemeClr>
                </a:solidFill>
                <a:latin typeface="Aver" panose="02040503060805020303" pitchFamily="18" charset="0"/>
              </a:rPr>
              <a:t>The Blessing of Property </a:t>
            </a:r>
          </a:p>
        </p:txBody>
      </p:sp>
    </p:spTree>
    <p:extLst>
      <p:ext uri="{BB962C8B-B14F-4D97-AF65-F5344CB8AC3E}">
        <p14:creationId xmlns:p14="http://schemas.microsoft.com/office/powerpoint/2010/main" val="2805036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3976-446C-7141-8B1A-6BDEAF0CDA52}"/>
              </a:ext>
            </a:extLst>
          </p:cNvPr>
          <p:cNvSpPr>
            <a:spLocks noGrp="1"/>
          </p:cNvSpPr>
          <p:nvPr>
            <p:ph type="title"/>
          </p:nvPr>
        </p:nvSpPr>
        <p:spPr/>
        <p:txBody>
          <a:bodyPr/>
          <a:lstStyle/>
          <a:p>
            <a:r>
              <a:rPr lang="en-US" b="0" i="1" dirty="0">
                <a:solidFill>
                  <a:schemeClr val="accent6">
                    <a:lumMod val="60000"/>
                    <a:lumOff val="40000"/>
                  </a:schemeClr>
                </a:solidFill>
                <a:latin typeface="Aver" panose="02040503060805020303" pitchFamily="18" charset="0"/>
              </a:rPr>
              <a:t>Think about it</a:t>
            </a:r>
          </a:p>
        </p:txBody>
      </p:sp>
      <p:sp>
        <p:nvSpPr>
          <p:cNvPr id="3" name="Content Placeholder 2">
            <a:extLst>
              <a:ext uri="{FF2B5EF4-FFF2-40B4-BE49-F238E27FC236}">
                <a16:creationId xmlns:a16="http://schemas.microsoft.com/office/drawing/2014/main" id="{B9D39C68-DBD3-EE44-A911-387316021729}"/>
              </a:ext>
            </a:extLst>
          </p:cNvPr>
          <p:cNvSpPr>
            <a:spLocks noGrp="1"/>
          </p:cNvSpPr>
          <p:nvPr>
            <p:ph idx="1"/>
          </p:nvPr>
        </p:nvSpPr>
        <p:spPr>
          <a:xfrm>
            <a:off x="1257300" y="3429277"/>
            <a:ext cx="15773400" cy="3428446"/>
          </a:xfrm>
        </p:spPr>
        <p:txBody>
          <a:bodyPr>
            <a:normAutofit/>
          </a:bodyPr>
          <a:lstStyle/>
          <a:p>
            <a:pPr marL="0" indent="0" algn="ctr">
              <a:buNone/>
            </a:pPr>
            <a:r>
              <a:rPr lang="en-AU" sz="9600" i="1" dirty="0">
                <a:latin typeface="Aver" panose="02040503060805020303" pitchFamily="18" charset="0"/>
              </a:rPr>
              <a:t>Why God blesses us with property? </a:t>
            </a:r>
          </a:p>
          <a:p>
            <a:pPr marL="0" indent="0" algn="ctr">
              <a:buNone/>
            </a:pPr>
            <a:endParaRPr lang="en-US" sz="6600" i="1" dirty="0"/>
          </a:p>
        </p:txBody>
      </p:sp>
    </p:spTree>
    <p:extLst>
      <p:ext uri="{BB962C8B-B14F-4D97-AF65-F5344CB8AC3E}">
        <p14:creationId xmlns:p14="http://schemas.microsoft.com/office/powerpoint/2010/main" val="1289697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Acts of the Apostles, p. 75.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675460"/>
            <a:ext cx="15773400" cy="2936080"/>
          </a:xfrm>
        </p:spPr>
        <p:txBody>
          <a:bodyPr>
            <a:noAutofit/>
          </a:bodyPr>
          <a:lstStyle/>
          <a:p>
            <a:pPr marL="0" indent="0" algn="ctr">
              <a:buNone/>
            </a:pPr>
            <a:r>
              <a:rPr lang="en-AU" sz="5400" dirty="0">
                <a:latin typeface="Aver" panose="02040503060805020303" pitchFamily="18" charset="0"/>
              </a:rPr>
              <a:t>“It is God who blesses men with property, and He does this that they may be able to give toward the advancement of His cause.”</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3634290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7566634" cy="1687068"/>
          </a:xfrm>
        </p:spPr>
        <p:txBody>
          <a:bodyPr vert="horz" lIns="91440" tIns="45720" rIns="91440" bIns="45720" rtlCol="0" anchor="b">
            <a:normAutofit/>
          </a:bodyPr>
          <a:lstStyle/>
          <a:p>
            <a:pPr defTabSz="914400"/>
            <a:r>
              <a:rPr lang="en-US" sz="6000" dirty="0">
                <a:latin typeface="Aver" panose="02040503060805020303" pitchFamily="18" charset="0"/>
              </a:rPr>
              <a:t>1 Chronicles 29:12</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56271" cy="5186323"/>
          </a:xfrm>
        </p:spPr>
        <p:txBody>
          <a:bodyPr vert="horz" lIns="91440" tIns="45720" rIns="91440" bIns="45720" rtlCol="0" anchor="t">
            <a:normAutofit fontScale="77500" lnSpcReduction="20000"/>
          </a:bodyPr>
          <a:lstStyle/>
          <a:p>
            <a:pPr defTabSz="914400"/>
            <a:r>
              <a:rPr lang="en-US" sz="6600" dirty="0">
                <a:latin typeface="Aver" panose="02040503060805020303" pitchFamily="18" charset="0"/>
              </a:rPr>
              <a:t>“Both riches and </a:t>
            </a:r>
            <a:r>
              <a:rPr lang="en-US" sz="6600" dirty="0" err="1">
                <a:latin typeface="Aver" panose="02040503060805020303" pitchFamily="18" charset="0"/>
              </a:rPr>
              <a:t>honour</a:t>
            </a:r>
            <a:r>
              <a:rPr lang="en-US" sz="6600" dirty="0">
                <a:latin typeface="Aver" panose="02040503060805020303" pitchFamily="18" charset="0"/>
              </a:rPr>
              <a:t> come of thee, and thou </a:t>
            </a:r>
            <a:r>
              <a:rPr lang="en-US" sz="6600" dirty="0" err="1">
                <a:latin typeface="Aver" panose="02040503060805020303" pitchFamily="18" charset="0"/>
              </a:rPr>
              <a:t>reignest</a:t>
            </a:r>
            <a:r>
              <a:rPr lang="en-US" sz="6600" dirty="0">
                <a:latin typeface="Aver" panose="02040503060805020303" pitchFamily="18" charset="0"/>
              </a:rPr>
              <a:t> over all; and in thine hand is power and might; and in thine hand it is to make great, and to give strength unto all.”</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1103977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7566634" cy="1687068"/>
          </a:xfrm>
        </p:spPr>
        <p:txBody>
          <a:bodyPr vert="horz" lIns="91440" tIns="45720" rIns="91440" bIns="45720" rtlCol="0" anchor="b">
            <a:normAutofit/>
          </a:bodyPr>
          <a:lstStyle/>
          <a:p>
            <a:pPr defTabSz="914400"/>
            <a:r>
              <a:rPr lang="en-US" sz="6000" dirty="0">
                <a:latin typeface="Aver" panose="02040503060805020303" pitchFamily="18" charset="0"/>
              </a:rPr>
              <a:t>1 Chronicles 29:13</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56271" cy="5186323"/>
          </a:xfrm>
        </p:spPr>
        <p:txBody>
          <a:bodyPr vert="horz" lIns="91440" tIns="45720" rIns="91440" bIns="45720" rtlCol="0" anchor="t">
            <a:normAutofit/>
          </a:bodyPr>
          <a:lstStyle/>
          <a:p>
            <a:pPr defTabSz="914400"/>
            <a:r>
              <a:rPr lang="en-US" sz="6600" dirty="0">
                <a:latin typeface="Aver" panose="02040503060805020303" pitchFamily="18" charset="0"/>
              </a:rPr>
              <a:t>“Now therefore, our God, we thank thee, and praise thy glorious name.”</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3340094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7566634" cy="1687068"/>
          </a:xfrm>
        </p:spPr>
        <p:txBody>
          <a:bodyPr vert="horz" lIns="91440" tIns="45720" rIns="91440" bIns="45720" rtlCol="0" anchor="b">
            <a:normAutofit/>
          </a:bodyPr>
          <a:lstStyle/>
          <a:p>
            <a:pPr defTabSz="914400"/>
            <a:r>
              <a:rPr lang="en-US" sz="6000" dirty="0">
                <a:latin typeface="Aver" panose="02040503060805020303" pitchFamily="18" charset="0"/>
              </a:rPr>
              <a:t>1 Chronicles 29:14</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56271" cy="5186323"/>
          </a:xfrm>
        </p:spPr>
        <p:txBody>
          <a:bodyPr vert="horz" lIns="91440" tIns="45720" rIns="91440" bIns="45720" rtlCol="0" anchor="t">
            <a:normAutofit fontScale="85000" lnSpcReduction="20000"/>
          </a:bodyPr>
          <a:lstStyle/>
          <a:p>
            <a:pPr defTabSz="914400"/>
            <a:r>
              <a:rPr lang="en-US" sz="6600" dirty="0">
                <a:latin typeface="Aver" panose="02040503060805020303" pitchFamily="18" charset="0"/>
              </a:rPr>
              <a:t>“But who am I, and what is my people, that we should be able to offer so willingly after this sort? for all things come of thee, and of thine own have we given thee.”</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387995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894689" y="541867"/>
            <a:ext cx="5898356" cy="1003034"/>
          </a:xfrm>
        </p:spPr>
        <p:txBody>
          <a:bodyPr/>
          <a:lstStyle/>
          <a:p>
            <a:r>
              <a:rPr lang="en-US" b="0" i="1" dirty="0">
                <a:latin typeface="Aver" panose="02040503060805020303" pitchFamily="18" charset="0"/>
              </a:rPr>
              <a:t>Psalm 95:1-7, 8a</a:t>
            </a: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2080022" y="2656152"/>
            <a:ext cx="6287823" cy="5539582"/>
          </a:xfrm>
        </p:spPr>
        <p:txBody>
          <a:bodyPr>
            <a:normAutofit fontScale="92500" lnSpcReduction="10000"/>
          </a:bodyPr>
          <a:lstStyle/>
          <a:p>
            <a:pPr algn="ctr"/>
            <a:r>
              <a:rPr lang="en-US" sz="4400" dirty="0">
                <a:latin typeface="Aver" panose="02040503060805020303" pitchFamily="18" charset="0"/>
              </a:rPr>
              <a:t>“Let us come before his presence with thanksgiving, and make a joyful noise unto him with psalms. For the LORD is a great God, and a great King above all gods. In his hand are the deep places of the earth: the strength of the hills is his also [...]</a:t>
            </a:r>
          </a:p>
          <a:p>
            <a:endParaRPr lang="en-US" sz="4400" dirty="0">
              <a:latin typeface="Aver" panose="02040503060805020303" pitchFamily="18" charset="0"/>
            </a:endParaRPr>
          </a:p>
          <a:p>
            <a:endParaRPr lang="en-US" sz="3200" dirty="0"/>
          </a:p>
          <a:p>
            <a:endParaRPr lang="en-US" sz="3200" dirty="0"/>
          </a:p>
        </p:txBody>
      </p:sp>
      <p:sp>
        <p:nvSpPr>
          <p:cNvPr id="5" name="Text Placeholder 3">
            <a:extLst>
              <a:ext uri="{FF2B5EF4-FFF2-40B4-BE49-F238E27FC236}">
                <a16:creationId xmlns:a16="http://schemas.microsoft.com/office/drawing/2014/main" id="{F39AA21D-F08B-7845-8493-C30AF0CF3F36}"/>
              </a:ext>
            </a:extLst>
          </p:cNvPr>
          <p:cNvSpPr txBox="1">
            <a:spLocks/>
          </p:cNvSpPr>
          <p:nvPr/>
        </p:nvSpPr>
        <p:spPr>
          <a:xfrm>
            <a:off x="9753600" y="2478352"/>
            <a:ext cx="6064913" cy="5539582"/>
          </a:xfrm>
          <a:prstGeom prst="rect">
            <a:avLst/>
          </a:prstGeom>
        </p:spPr>
        <p:txBody>
          <a:bodyPr vert="horz" lIns="91440" tIns="45720" rIns="91440" bIns="45720" rtlCol="0">
            <a:normAutofit fontScale="92500" lnSpcReduction="10000"/>
          </a:bodyPr>
          <a:lstStyle>
            <a:lvl1pPr marL="0" indent="0" algn="l" defTabSz="1371600" rtl="0" eaLnBrk="1" latinLnBrk="0" hangingPunct="1">
              <a:lnSpc>
                <a:spcPct val="90000"/>
              </a:lnSpc>
              <a:spcBef>
                <a:spcPts val="1500"/>
              </a:spcBef>
              <a:buFont typeface="Arial" panose="020B0604020202020204" pitchFamily="34" charset="0"/>
              <a:buNone/>
              <a:defRPr sz="24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5pPr>
            <a:lvl6pPr marL="34290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6pPr>
            <a:lvl7pPr marL="41148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7pPr>
            <a:lvl8pPr marL="48006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8pPr>
            <a:lvl9pPr marL="54864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9pPr>
          </a:lstStyle>
          <a:p>
            <a:pPr algn="ctr"/>
            <a:r>
              <a:rPr lang="en-US" sz="4000" dirty="0">
                <a:latin typeface="Aver" panose="02040503060805020303" pitchFamily="18" charset="0"/>
              </a:rPr>
              <a:t>[…] The sea is his, and he made it: and his hands formed the dry land. O come, let us </a:t>
            </a:r>
            <a:r>
              <a:rPr lang="en-US" sz="4000" dirty="0" err="1">
                <a:latin typeface="Aver" panose="02040503060805020303" pitchFamily="18" charset="0"/>
              </a:rPr>
              <a:t>wor</a:t>
            </a:r>
            <a:r>
              <a:rPr lang="en-US" sz="4000" dirty="0">
                <a:latin typeface="Aver" panose="02040503060805020303" pitchFamily="18" charset="0"/>
              </a:rPr>
              <a:t>‐ ship and bow down: let us kneel before the LORD our maker. For he is our God; and we are the people of his pasture, and the sheep of his hand. To day if ye will hear his voice, Harden not your heart.”</a:t>
            </a:r>
          </a:p>
          <a:p>
            <a:endParaRPr lang="en-US" sz="2800" dirty="0"/>
          </a:p>
          <a:p>
            <a:endParaRPr lang="en-US" sz="2800" dirty="0"/>
          </a:p>
        </p:txBody>
      </p:sp>
    </p:spTree>
    <p:extLst>
      <p:ext uri="{BB962C8B-B14F-4D97-AF65-F5344CB8AC3E}">
        <p14:creationId xmlns:p14="http://schemas.microsoft.com/office/powerpoint/2010/main" val="23722079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8165-3850-A74F-A9C7-1E4A7F88EB04}"/>
              </a:ext>
            </a:extLst>
          </p:cNvPr>
          <p:cNvSpPr>
            <a:spLocks noGrp="1"/>
          </p:cNvSpPr>
          <p:nvPr>
            <p:ph type="title"/>
          </p:nvPr>
        </p:nvSpPr>
        <p:spPr>
          <a:xfrm>
            <a:off x="1257300" y="4149327"/>
            <a:ext cx="15773400" cy="1988345"/>
          </a:xfrm>
        </p:spPr>
        <p:txBody>
          <a:bodyPr>
            <a:normAutofit/>
          </a:bodyPr>
          <a:lstStyle/>
          <a:p>
            <a:r>
              <a:rPr lang="en-AU" sz="12800" i="1" dirty="0">
                <a:solidFill>
                  <a:schemeClr val="accent6">
                    <a:lumMod val="75000"/>
                  </a:schemeClr>
                </a:solidFill>
                <a:latin typeface="Aver" panose="02040503060805020303" pitchFamily="18" charset="0"/>
              </a:rPr>
              <a:t>Gratitude in Action </a:t>
            </a:r>
          </a:p>
        </p:txBody>
      </p:sp>
    </p:spTree>
    <p:extLst>
      <p:ext uri="{BB962C8B-B14F-4D97-AF65-F5344CB8AC3E}">
        <p14:creationId xmlns:p14="http://schemas.microsoft.com/office/powerpoint/2010/main" val="8564203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7566634" cy="1687068"/>
          </a:xfrm>
        </p:spPr>
        <p:txBody>
          <a:bodyPr vert="horz" lIns="91440" tIns="45720" rIns="91440" bIns="45720" rtlCol="0" anchor="b">
            <a:normAutofit/>
          </a:bodyPr>
          <a:lstStyle/>
          <a:p>
            <a:pPr defTabSz="914400"/>
            <a:r>
              <a:rPr lang="en-US" sz="6000" dirty="0">
                <a:latin typeface="Aver" panose="02040503060805020303" pitchFamily="18" charset="0"/>
              </a:rPr>
              <a:t>Psalm 116:12</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56271" cy="5186323"/>
          </a:xfrm>
        </p:spPr>
        <p:txBody>
          <a:bodyPr vert="horz" lIns="91440" tIns="45720" rIns="91440" bIns="45720" rtlCol="0" anchor="t">
            <a:normAutofit/>
          </a:bodyPr>
          <a:lstStyle/>
          <a:p>
            <a:pPr defTabSz="914400"/>
            <a:r>
              <a:rPr lang="en-US" sz="6600" dirty="0">
                <a:latin typeface="Aver" panose="02040503060805020303" pitchFamily="18" charset="0"/>
              </a:rPr>
              <a:t>“What shall I render unto the LORD for all his benefits toward me?”</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3358954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7566634" cy="1687068"/>
          </a:xfrm>
        </p:spPr>
        <p:txBody>
          <a:bodyPr vert="horz" lIns="91440" tIns="45720" rIns="91440" bIns="45720" rtlCol="0" anchor="b">
            <a:normAutofit/>
          </a:bodyPr>
          <a:lstStyle/>
          <a:p>
            <a:pPr defTabSz="914400"/>
            <a:r>
              <a:rPr lang="en-US" sz="6000" dirty="0">
                <a:latin typeface="Aver" panose="02040503060805020303" pitchFamily="18" charset="0"/>
              </a:rPr>
              <a:t>Psalm 116:13</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56271" cy="5186323"/>
          </a:xfrm>
        </p:spPr>
        <p:txBody>
          <a:bodyPr vert="horz" lIns="91440" tIns="45720" rIns="91440" bIns="45720" rtlCol="0" anchor="t">
            <a:normAutofit/>
          </a:bodyPr>
          <a:lstStyle/>
          <a:p>
            <a:pPr defTabSz="914400"/>
            <a:r>
              <a:rPr lang="en-US" sz="6600" dirty="0">
                <a:latin typeface="Aver" panose="02040503060805020303" pitchFamily="18" charset="0"/>
              </a:rPr>
              <a:t>“I will take the cup of salvation, and call upon the name of the LORD.”</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1281777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0" y="1741932"/>
            <a:ext cx="7566634" cy="1687068"/>
          </a:xfrm>
        </p:spPr>
        <p:txBody>
          <a:bodyPr vert="horz" lIns="91440" tIns="45720" rIns="91440" bIns="45720" rtlCol="0" anchor="b">
            <a:normAutofit/>
          </a:bodyPr>
          <a:lstStyle/>
          <a:p>
            <a:pPr defTabSz="914400"/>
            <a:r>
              <a:rPr lang="en-US" sz="6000" dirty="0">
                <a:latin typeface="Aver" panose="02040503060805020303" pitchFamily="18" charset="0"/>
              </a:rPr>
              <a:t>Psalm 116:14</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56271" cy="5186323"/>
          </a:xfrm>
        </p:spPr>
        <p:txBody>
          <a:bodyPr vert="horz" lIns="91440" tIns="45720" rIns="91440" bIns="45720" rtlCol="0" anchor="t">
            <a:normAutofit/>
          </a:bodyPr>
          <a:lstStyle/>
          <a:p>
            <a:pPr defTabSz="914400"/>
            <a:r>
              <a:rPr lang="en-US" sz="6600" dirty="0">
                <a:latin typeface="Aver" panose="02040503060805020303" pitchFamily="18" charset="0"/>
              </a:rPr>
              <a:t>“I will pay my vows unto the LORD now in the presence of all his people.”</a:t>
            </a: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a:p>
            <a:pPr defTabSz="914400"/>
            <a:endParaRPr lang="en-US" sz="6600" dirty="0">
              <a:latin typeface="Aver" panose="02040503060805020303" pitchFamily="18" charset="0"/>
            </a:endParaRPr>
          </a:p>
        </p:txBody>
      </p:sp>
    </p:spTree>
    <p:extLst>
      <p:ext uri="{BB962C8B-B14F-4D97-AF65-F5344CB8AC3E}">
        <p14:creationId xmlns:p14="http://schemas.microsoft.com/office/powerpoint/2010/main" val="14913218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3976-446C-7141-8B1A-6BDEAF0CDA52}"/>
              </a:ext>
            </a:extLst>
          </p:cNvPr>
          <p:cNvSpPr>
            <a:spLocks noGrp="1"/>
          </p:cNvSpPr>
          <p:nvPr>
            <p:ph type="title"/>
          </p:nvPr>
        </p:nvSpPr>
        <p:spPr/>
        <p:txBody>
          <a:bodyPr/>
          <a:lstStyle/>
          <a:p>
            <a:r>
              <a:rPr lang="en-US" b="0" i="1" dirty="0">
                <a:solidFill>
                  <a:schemeClr val="accent6">
                    <a:lumMod val="60000"/>
                    <a:lumOff val="40000"/>
                  </a:schemeClr>
                </a:solidFill>
                <a:latin typeface="Aver" panose="02040503060805020303" pitchFamily="18" charset="0"/>
              </a:rPr>
              <a:t>Think about it</a:t>
            </a:r>
          </a:p>
        </p:txBody>
      </p:sp>
      <p:sp>
        <p:nvSpPr>
          <p:cNvPr id="3" name="Content Placeholder 2">
            <a:extLst>
              <a:ext uri="{FF2B5EF4-FFF2-40B4-BE49-F238E27FC236}">
                <a16:creationId xmlns:a16="http://schemas.microsoft.com/office/drawing/2014/main" id="{B9D39C68-DBD3-EE44-A911-387316021729}"/>
              </a:ext>
            </a:extLst>
          </p:cNvPr>
          <p:cNvSpPr>
            <a:spLocks noGrp="1"/>
          </p:cNvSpPr>
          <p:nvPr>
            <p:ph idx="1"/>
          </p:nvPr>
        </p:nvSpPr>
        <p:spPr>
          <a:xfrm>
            <a:off x="1257300" y="3429277"/>
            <a:ext cx="15773400" cy="3428446"/>
          </a:xfrm>
        </p:spPr>
        <p:txBody>
          <a:bodyPr>
            <a:normAutofit fontScale="92500" lnSpcReduction="10000"/>
          </a:bodyPr>
          <a:lstStyle/>
          <a:p>
            <a:pPr marL="0" indent="0" algn="ctr">
              <a:buNone/>
            </a:pPr>
            <a:r>
              <a:rPr lang="en-AU" sz="9600" i="1" dirty="0">
                <a:latin typeface="Aver" panose="02040503060805020303" pitchFamily="18" charset="0"/>
              </a:rPr>
              <a:t>How do we show gratitude to God beyond our words or music?  </a:t>
            </a:r>
          </a:p>
          <a:p>
            <a:pPr marL="0" indent="0" algn="ctr">
              <a:buNone/>
            </a:pPr>
            <a:endParaRPr lang="en-US" sz="6600" i="1" dirty="0"/>
          </a:p>
        </p:txBody>
      </p:sp>
    </p:spTree>
    <p:extLst>
      <p:ext uri="{BB962C8B-B14F-4D97-AF65-F5344CB8AC3E}">
        <p14:creationId xmlns:p14="http://schemas.microsoft.com/office/powerpoint/2010/main" val="95685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Acts of the Apostles, p. 75.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675460"/>
            <a:ext cx="15773400" cy="2936080"/>
          </a:xfrm>
        </p:spPr>
        <p:txBody>
          <a:bodyPr>
            <a:noAutofit/>
          </a:bodyPr>
          <a:lstStyle/>
          <a:p>
            <a:pPr marL="0" indent="0" algn="ctr">
              <a:buNone/>
            </a:pPr>
            <a:r>
              <a:rPr lang="en-AU" sz="5400" dirty="0">
                <a:latin typeface="Aver" panose="02040503060805020303" pitchFamily="18" charset="0"/>
              </a:rPr>
              <a:t>“[God] sends the sunshine and the rain. He causes vegetation to flourish. He gives health and the ability to acquire means. All our blessings come from His bountiful hand […]”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3237525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Acts of the Apostles, p. 75.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675460"/>
            <a:ext cx="15773400" cy="2936080"/>
          </a:xfrm>
        </p:spPr>
        <p:txBody>
          <a:bodyPr>
            <a:noAutofit/>
          </a:bodyPr>
          <a:lstStyle/>
          <a:p>
            <a:pPr marL="0" indent="0" algn="ctr">
              <a:buNone/>
            </a:pPr>
            <a:r>
              <a:rPr lang="en-AU" sz="5400" dirty="0">
                <a:latin typeface="Aver" panose="02040503060805020303" pitchFamily="18" charset="0"/>
              </a:rPr>
              <a:t>“[…] In turn, He would have men and women show their gratitude by returning Him a portion in tithes and offerings—in thank offerings, in freewill offerings, in trespass offerings [...]”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3667395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urple flowers on paper">
            <a:extLst>
              <a:ext uri="{FF2B5EF4-FFF2-40B4-BE49-F238E27FC236}">
                <a16:creationId xmlns:a16="http://schemas.microsoft.com/office/drawing/2014/main" id="{BEE70264-9F26-F34A-A4F8-306833363B4F}"/>
              </a:ext>
            </a:extLst>
          </p:cNvP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28F1509-E076-7943-8A6B-489E188CE825}"/>
              </a:ext>
            </a:extLst>
          </p:cNvPr>
          <p:cNvSpPr>
            <a:spLocks noGrp="1"/>
          </p:cNvSpPr>
          <p:nvPr>
            <p:ph type="title"/>
          </p:nvPr>
        </p:nvSpPr>
        <p:spPr/>
        <p:txBody>
          <a:bodyPr>
            <a:normAutofit/>
          </a:bodyPr>
          <a:lstStyle/>
          <a:p>
            <a:r>
              <a:rPr lang="en-AU" b="0" i="1" dirty="0">
                <a:latin typeface="Aver" panose="02040503060805020303" pitchFamily="18" charset="0"/>
              </a:rPr>
              <a:t>The Acts of the Apostles, p. 75. </a:t>
            </a:r>
          </a:p>
        </p:txBody>
      </p:sp>
      <p:sp>
        <p:nvSpPr>
          <p:cNvPr id="4" name="Content Placeholder 3">
            <a:extLst>
              <a:ext uri="{FF2B5EF4-FFF2-40B4-BE49-F238E27FC236}">
                <a16:creationId xmlns:a16="http://schemas.microsoft.com/office/drawing/2014/main" id="{09A8A2F2-84EB-2B41-A401-6B73C9E4CA47}"/>
              </a:ext>
            </a:extLst>
          </p:cNvPr>
          <p:cNvSpPr>
            <a:spLocks noGrp="1"/>
          </p:cNvSpPr>
          <p:nvPr>
            <p:ph idx="1"/>
          </p:nvPr>
        </p:nvSpPr>
        <p:spPr>
          <a:xfrm>
            <a:off x="1257300" y="3675460"/>
            <a:ext cx="15773400" cy="2936080"/>
          </a:xfrm>
        </p:spPr>
        <p:txBody>
          <a:bodyPr>
            <a:noAutofit/>
          </a:bodyPr>
          <a:lstStyle/>
          <a:p>
            <a:pPr marL="0" indent="0" algn="ctr">
              <a:buNone/>
            </a:pPr>
            <a:r>
              <a:rPr lang="en-AU" sz="5400" dirty="0">
                <a:latin typeface="Aver" panose="02040503060805020303" pitchFamily="18" charset="0"/>
              </a:rPr>
              <a:t>“[…] Should means flow into the treasury in accordance with this divinely appointed plan,—a tenth of all the increase, and liberal offerings,—there would be an abundance for the advancement of the Lord’s work.” </a:t>
            </a: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a:p>
            <a:pPr marL="0" indent="0" algn="ctr">
              <a:buNone/>
            </a:pPr>
            <a:endParaRPr lang="en-AU" sz="5400" dirty="0">
              <a:latin typeface="Aver" panose="02040503060805020303" pitchFamily="18" charset="0"/>
            </a:endParaRPr>
          </a:p>
        </p:txBody>
      </p:sp>
    </p:spTree>
    <p:extLst>
      <p:ext uri="{BB962C8B-B14F-4D97-AF65-F5344CB8AC3E}">
        <p14:creationId xmlns:p14="http://schemas.microsoft.com/office/powerpoint/2010/main" val="384284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8165-3850-A74F-A9C7-1E4A7F88EB04}"/>
              </a:ext>
            </a:extLst>
          </p:cNvPr>
          <p:cNvSpPr>
            <a:spLocks noGrp="1"/>
          </p:cNvSpPr>
          <p:nvPr>
            <p:ph type="title"/>
          </p:nvPr>
        </p:nvSpPr>
        <p:spPr>
          <a:xfrm>
            <a:off x="1257300" y="4149327"/>
            <a:ext cx="15773400" cy="1988345"/>
          </a:xfrm>
        </p:spPr>
        <p:txBody>
          <a:bodyPr>
            <a:normAutofit/>
          </a:bodyPr>
          <a:lstStyle/>
          <a:p>
            <a:r>
              <a:rPr lang="en-AU" sz="12800" i="1" dirty="0">
                <a:solidFill>
                  <a:schemeClr val="accent6">
                    <a:lumMod val="75000"/>
                  </a:schemeClr>
                </a:solidFill>
                <a:latin typeface="Aver" panose="02040503060805020303" pitchFamily="18" charset="0"/>
              </a:rPr>
              <a:t>A Creator Who Cares </a:t>
            </a:r>
            <a:endParaRPr lang="en-US" dirty="0"/>
          </a:p>
        </p:txBody>
      </p:sp>
    </p:spTree>
    <p:extLst>
      <p:ext uri="{BB962C8B-B14F-4D97-AF65-F5344CB8AC3E}">
        <p14:creationId xmlns:p14="http://schemas.microsoft.com/office/powerpoint/2010/main" val="225908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1" y="1741932"/>
            <a:ext cx="5157216" cy="1687068"/>
          </a:xfrm>
        </p:spPr>
        <p:txBody>
          <a:bodyPr vert="horz" lIns="91440" tIns="45720" rIns="91440" bIns="45720" rtlCol="0" anchor="b">
            <a:normAutofit/>
          </a:bodyPr>
          <a:lstStyle/>
          <a:p>
            <a:pPr defTabSz="914400"/>
            <a:r>
              <a:rPr lang="en-US" sz="6000" dirty="0">
                <a:latin typeface="Aver" panose="02040503060805020303" pitchFamily="18" charset="0"/>
              </a:rPr>
              <a:t>Psalm 95:6</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a:bodyPr>
          <a:lstStyle/>
          <a:p>
            <a:pPr defTabSz="914400"/>
            <a:r>
              <a:rPr lang="en-US" sz="6600" dirty="0">
                <a:latin typeface="Aver" panose="02040503060805020303" pitchFamily="18" charset="0"/>
              </a:rPr>
              <a:t>“O come, let us worship and bow down: let us kneel before the LORD our maker.”</a:t>
            </a:r>
            <a:endParaRPr lang="en-US" sz="2600" dirty="0"/>
          </a:p>
          <a:p>
            <a:pPr indent="-228600" defTabSz="914400">
              <a:buFont typeface="Arial" panose="020B0604020202020204" pitchFamily="34" charset="0"/>
              <a:buChar char="•"/>
            </a:pPr>
            <a:endParaRPr lang="en-US" sz="2600" dirty="0"/>
          </a:p>
        </p:txBody>
      </p:sp>
    </p:spTree>
    <p:extLst>
      <p:ext uri="{BB962C8B-B14F-4D97-AF65-F5344CB8AC3E}">
        <p14:creationId xmlns:p14="http://schemas.microsoft.com/office/powerpoint/2010/main" val="38086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erson holding book while standing on field">
            <a:extLst>
              <a:ext uri="{FF2B5EF4-FFF2-40B4-BE49-F238E27FC236}">
                <a16:creationId xmlns:a16="http://schemas.microsoft.com/office/drawing/2014/main" id="{B14A9870-48D7-A04D-944B-B3AD2216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5285232" y="10"/>
            <a:ext cx="13002768" cy="10286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4634901" cy="10287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228D3-5883-A344-BFBD-EBE4A22EADC6}"/>
              </a:ext>
            </a:extLst>
          </p:cNvPr>
          <p:cNvSpPr>
            <a:spLocks noGrp="1"/>
          </p:cNvSpPr>
          <p:nvPr>
            <p:ph type="title"/>
          </p:nvPr>
        </p:nvSpPr>
        <p:spPr>
          <a:xfrm>
            <a:off x="556641" y="1741932"/>
            <a:ext cx="5157216" cy="1687068"/>
          </a:xfrm>
        </p:spPr>
        <p:txBody>
          <a:bodyPr vert="horz" lIns="91440" tIns="45720" rIns="91440" bIns="45720" rtlCol="0" anchor="b">
            <a:normAutofit/>
          </a:bodyPr>
          <a:lstStyle/>
          <a:p>
            <a:pPr defTabSz="914400"/>
            <a:r>
              <a:rPr lang="en-US" sz="6000" dirty="0">
                <a:latin typeface="Aver" panose="02040503060805020303" pitchFamily="18" charset="0"/>
              </a:rPr>
              <a:t>Psalm 100:3</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3839" y="908685"/>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66" y="3665220"/>
            <a:ext cx="4951476" cy="13716"/>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E4A0F31-E2C9-F843-97B3-6A553A7C8582}"/>
              </a:ext>
            </a:extLst>
          </p:cNvPr>
          <p:cNvSpPr>
            <a:spLocks noGrp="1"/>
          </p:cNvSpPr>
          <p:nvPr>
            <p:ph type="body" sz="half" idx="2"/>
          </p:nvPr>
        </p:nvSpPr>
        <p:spPr>
          <a:xfrm>
            <a:off x="556641" y="4077081"/>
            <a:ext cx="7080292" cy="4810887"/>
          </a:xfrm>
        </p:spPr>
        <p:txBody>
          <a:bodyPr vert="horz" lIns="91440" tIns="45720" rIns="91440" bIns="45720" rtlCol="0" anchor="t">
            <a:normAutofit fontScale="92500" lnSpcReduction="10000"/>
          </a:bodyPr>
          <a:lstStyle/>
          <a:p>
            <a:pPr defTabSz="914400"/>
            <a:r>
              <a:rPr lang="en-US" sz="6600" dirty="0">
                <a:latin typeface="Aver" panose="02040503060805020303" pitchFamily="18" charset="0"/>
              </a:rPr>
              <a:t>“[God] hath made us, and not we our‐ selves; we are his people, and the sheep of his pasture.”</a:t>
            </a:r>
          </a:p>
        </p:txBody>
      </p:sp>
    </p:spTree>
    <p:extLst>
      <p:ext uri="{BB962C8B-B14F-4D97-AF65-F5344CB8AC3E}">
        <p14:creationId xmlns:p14="http://schemas.microsoft.com/office/powerpoint/2010/main" val="3538352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C10DD93F9EAD44A9F508FFD73EDF49" ma:contentTypeVersion="0" ma:contentTypeDescription="Create a new document." ma:contentTypeScope="" ma:versionID="39101f9c0144d30ebd0391362b4a836b">
  <xsd:schema xmlns:xsd="http://www.w3.org/2001/XMLSchema" xmlns:xs="http://www.w3.org/2001/XMLSchema" xmlns:p="http://schemas.microsoft.com/office/2006/metadata/properties" targetNamespace="http://schemas.microsoft.com/office/2006/metadata/properties" ma:root="true" ma:fieldsID="972445cd6a465eed4766ccf169b7a7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97A646-1C9F-4A17-A051-F9C21CDD1C64}">
  <ds:schemaRefs>
    <ds:schemaRef ds:uri="http://schemas.microsoft.com/sharepoint/v3/contenttype/forms"/>
  </ds:schemaRefs>
</ds:datastoreItem>
</file>

<file path=customXml/itemProps2.xml><?xml version="1.0" encoding="utf-8"?>
<ds:datastoreItem xmlns:ds="http://schemas.openxmlformats.org/officeDocument/2006/customXml" ds:itemID="{66D7E281-8147-498F-873D-FC614D022E8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83C91EE-DCC1-42CC-B56F-30DDD2646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509</TotalTime>
  <Words>2762</Words>
  <Application>Microsoft Macintosh PowerPoint</Application>
  <PresentationFormat>Custom</PresentationFormat>
  <Paragraphs>257</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Aver</vt:lpstr>
      <vt:lpstr>Calibri</vt:lpstr>
      <vt:lpstr>Office Theme</vt:lpstr>
      <vt:lpstr>THANKSGIVING:  The Heart of Stewardship  </vt:lpstr>
      <vt:lpstr>Chorus</vt:lpstr>
      <vt:lpstr>Psalm 50:7-13</vt:lpstr>
      <vt:lpstr>Psalm 50:14</vt:lpstr>
      <vt:lpstr>Psalm 50:23</vt:lpstr>
      <vt:lpstr>Psalm 95:1-7, 8a</vt:lpstr>
      <vt:lpstr>A Creator Who Cares </vt:lpstr>
      <vt:lpstr>Psalm 95:6</vt:lpstr>
      <vt:lpstr>Psalm 100:3</vt:lpstr>
      <vt:lpstr>Medical Ministry, p. 8. </vt:lpstr>
      <vt:lpstr>Medical Ministry, p. 8. </vt:lpstr>
      <vt:lpstr>Matthew 5:45</vt:lpstr>
      <vt:lpstr>Luke 9:17</vt:lpstr>
      <vt:lpstr>The Desire of Ages, p. 367. </vt:lpstr>
      <vt:lpstr>The Desire of Ages, p. 367. </vt:lpstr>
      <vt:lpstr>The Desire of Ages, p. 367. </vt:lpstr>
      <vt:lpstr>Colossians 1:16</vt:lpstr>
      <vt:lpstr>Colossians 1:17</vt:lpstr>
      <vt:lpstr>Hebrews 1:3</vt:lpstr>
      <vt:lpstr>Medical Ministry, p. 8. </vt:lpstr>
      <vt:lpstr>Matthew 6:28</vt:lpstr>
      <vt:lpstr>Matthew 6:29</vt:lpstr>
      <vt:lpstr>Matthew 6:30</vt:lpstr>
      <vt:lpstr>Matthew 6:31</vt:lpstr>
      <vt:lpstr>Matthew 6:32</vt:lpstr>
      <vt:lpstr>Matthew 6:33</vt:lpstr>
      <vt:lpstr>Medical Ministry, p. 9. </vt:lpstr>
      <vt:lpstr>A Creator Who Gives </vt:lpstr>
      <vt:lpstr>James 1:17</vt:lpstr>
      <vt:lpstr>The Desire of Ages, p. 20 </vt:lpstr>
      <vt:lpstr>Faith and Works, p. 21.</vt:lpstr>
      <vt:lpstr>He Gave Himself </vt:lpstr>
      <vt:lpstr>John 3:16</vt:lpstr>
      <vt:lpstr>1 Timothy 2: 5, 6</vt:lpstr>
      <vt:lpstr>God’s Amazing Grace, p. 190. </vt:lpstr>
      <vt:lpstr>God’s Amazing Grace, p. 190. </vt:lpstr>
      <vt:lpstr>Romans 8:32</vt:lpstr>
      <vt:lpstr>2 Corinthians 9:15</vt:lpstr>
      <vt:lpstr>The Message of Love in Nature </vt:lpstr>
      <vt:lpstr>The Desire of Ages, p. 20. </vt:lpstr>
      <vt:lpstr>The Desire of Ages, p. 21. </vt:lpstr>
      <vt:lpstr>The Desire of Ages, p. 21. </vt:lpstr>
      <vt:lpstr>The Desire of Ages, p. 21. </vt:lpstr>
      <vt:lpstr>Completing the Circuit </vt:lpstr>
      <vt:lpstr>Titus 2:14</vt:lpstr>
      <vt:lpstr>Food for Thought</vt:lpstr>
      <vt:lpstr>2 Corinthians 5: 14, 15</vt:lpstr>
      <vt:lpstr>The Desire of Ages, p. 195. </vt:lpstr>
      <vt:lpstr>Acts 20:28</vt:lpstr>
      <vt:lpstr>Faith and Works, p. 22. </vt:lpstr>
      <vt:lpstr>Faith and Works, p. 22. </vt:lpstr>
      <vt:lpstr>Faith and Works, p. 22. </vt:lpstr>
      <vt:lpstr>Faith and Works, p. 22. </vt:lpstr>
      <vt:lpstr>The Blessing of Property </vt:lpstr>
      <vt:lpstr>Think about it</vt:lpstr>
      <vt:lpstr>The Acts of the Apostles, p. 75. </vt:lpstr>
      <vt:lpstr>1 Chronicles 29:12</vt:lpstr>
      <vt:lpstr>1 Chronicles 29:13</vt:lpstr>
      <vt:lpstr>1 Chronicles 29:14</vt:lpstr>
      <vt:lpstr>Gratitude in Action </vt:lpstr>
      <vt:lpstr>Psalm 116:12</vt:lpstr>
      <vt:lpstr>Psalm 116:13</vt:lpstr>
      <vt:lpstr>Psalm 116:14</vt:lpstr>
      <vt:lpstr>Think about it</vt:lpstr>
      <vt:lpstr>The Acts of the Apostles, p. 75. </vt:lpstr>
      <vt:lpstr>The Acts of the Apostles, p. 75. </vt:lpstr>
      <vt:lpstr>The Acts of the Apostles, p. 75.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Thanksgiving:  The Heart of Stewardship  </dc:title>
  <dc:creator>Miguel Mendoza</dc:creator>
  <cp:lastModifiedBy>Miguel Mendoza</cp:lastModifiedBy>
  <cp:revision>51</cp:revision>
  <dcterms:created xsi:type="dcterms:W3CDTF">2020-09-30T00:37:00Z</dcterms:created>
  <dcterms:modified xsi:type="dcterms:W3CDTF">2020-09-30T09:06:22Z</dcterms:modified>
</cp:coreProperties>
</file>